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C_E087D0A3.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9" r:id="rId5"/>
    <p:sldId id="262" r:id="rId6"/>
    <p:sldId id="272" r:id="rId7"/>
    <p:sldId id="257" r:id="rId8"/>
    <p:sldId id="273" r:id="rId9"/>
    <p:sldId id="274" r:id="rId10"/>
    <p:sldId id="276" r:id="rId11"/>
    <p:sldId id="277" r:id="rId12"/>
    <p:sldId id="281" r:id="rId13"/>
    <p:sldId id="284" r:id="rId14"/>
    <p:sldId id="285" r:id="rId15"/>
    <p:sldId id="286" r:id="rId16"/>
    <p:sldId id="287" r:id="rId17"/>
    <p:sldId id="288" r:id="rId18"/>
    <p:sldId id="270" r:id="rId19"/>
    <p:sldId id="289" r:id="rId20"/>
    <p:sldId id="290" r:id="rId21"/>
    <p:sldId id="291" r:id="rId22"/>
    <p:sldId id="292" r:id="rId23"/>
    <p:sldId id="294" r:id="rId24"/>
    <p:sldId id="293" r:id="rId25"/>
    <p:sldId id="295" r:id="rId26"/>
    <p:sldId id="296" r:id="rId27"/>
    <p:sldId id="302" r:id="rId28"/>
    <p:sldId id="298" r:id="rId29"/>
    <p:sldId id="299" r:id="rId30"/>
    <p:sldId id="300" r:id="rId31"/>
    <p:sldId id="301" r:id="rId32"/>
    <p:sldId id="267" r:id="rId33"/>
    <p:sldId id="263"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A05A72-2A78-9A73-33A3-07C43AEA189C}" name="Sylvie Clavel" initials="SC" userId="S::Sylvie.Clavel@education.gouv.qc.ca::5b8c1be6-bdd7-4816-958d-e7fe45715e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2"/>
    <a:srgbClr val="8B0304"/>
    <a:srgbClr val="EFE9DF"/>
    <a:srgbClr val="CFC1A7"/>
    <a:srgbClr val="FFD400"/>
    <a:srgbClr val="C5A9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A044E-7AF9-439F-B214-ED6A1CCC6E74}" v="2" dt="2024-11-01T01:43:11.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73026" autoAdjust="0"/>
  </p:normalViewPr>
  <p:slideViewPr>
    <p:cSldViewPr snapToGrid="0">
      <p:cViewPr varScale="1">
        <p:scale>
          <a:sx n="54" d="100"/>
          <a:sy n="54" d="100"/>
        </p:scale>
        <p:origin x="972" y="48"/>
      </p:cViewPr>
      <p:guideLst/>
    </p:cSldViewPr>
  </p:slideViewPr>
  <p:outlineViewPr>
    <p:cViewPr>
      <p:scale>
        <a:sx n="33" d="100"/>
        <a:sy n="33" d="100"/>
      </p:scale>
      <p:origin x="0" y="0"/>
    </p:cViewPr>
  </p:outlineViewPr>
  <p:notesTextViewPr>
    <p:cViewPr>
      <p:scale>
        <a:sx n="1" d="1"/>
        <a:sy n="1" d="1"/>
      </p:scale>
      <p:origin x="0" y="-28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 Boudina" userId="abb95fdd-fcd7-43d3-a158-cbfb6169fe28" providerId="ADAL" clId="{DC4A044E-7AF9-439F-B214-ED6A1CCC6E74}"/>
    <pc:docChg chg="custSel modSld sldOrd">
      <pc:chgData name="Amel Boudina" userId="abb95fdd-fcd7-43d3-a158-cbfb6169fe28" providerId="ADAL" clId="{DC4A044E-7AF9-439F-B214-ED6A1CCC6E74}" dt="2024-11-01T13:42:07.202" v="2217" actId="20577"/>
      <pc:docMkLst>
        <pc:docMk/>
      </pc:docMkLst>
      <pc:sldChg chg="ord">
        <pc:chgData name="Amel Boudina" userId="abb95fdd-fcd7-43d3-a158-cbfb6169fe28" providerId="ADAL" clId="{DC4A044E-7AF9-439F-B214-ED6A1CCC6E74}" dt="2024-11-01T01:02:19.520" v="38"/>
        <pc:sldMkLst>
          <pc:docMk/>
          <pc:sldMk cId="4166242663" sldId="257"/>
        </pc:sldMkLst>
      </pc:sldChg>
      <pc:sldChg chg="modNotesTx">
        <pc:chgData name="Amel Boudina" userId="abb95fdd-fcd7-43d3-a158-cbfb6169fe28" providerId="ADAL" clId="{DC4A044E-7AF9-439F-B214-ED6A1CCC6E74}" dt="2024-11-01T12:05:20.275" v="2198" actId="20577"/>
        <pc:sldMkLst>
          <pc:docMk/>
          <pc:sldMk cId="2675975087" sldId="273"/>
        </pc:sldMkLst>
      </pc:sldChg>
      <pc:sldChg chg="modNotesTx">
        <pc:chgData name="Amel Boudina" userId="abb95fdd-fcd7-43d3-a158-cbfb6169fe28" providerId="ADAL" clId="{DC4A044E-7AF9-439F-B214-ED6A1CCC6E74}" dt="2024-11-01T12:07:49.096" v="2214" actId="20577"/>
        <pc:sldMkLst>
          <pc:docMk/>
          <pc:sldMk cId="6003276" sldId="276"/>
        </pc:sldMkLst>
      </pc:sldChg>
      <pc:sldChg chg="modNotesTx">
        <pc:chgData name="Amel Boudina" userId="abb95fdd-fcd7-43d3-a158-cbfb6169fe28" providerId="ADAL" clId="{DC4A044E-7AF9-439F-B214-ED6A1CCC6E74}" dt="2024-11-01T00:57:52.176" v="36" actId="20577"/>
        <pc:sldMkLst>
          <pc:docMk/>
          <pc:sldMk cId="3055777127" sldId="281"/>
        </pc:sldMkLst>
      </pc:sldChg>
      <pc:sldChg chg="modNotesTx">
        <pc:chgData name="Amel Boudina" userId="abb95fdd-fcd7-43d3-a158-cbfb6169fe28" providerId="ADAL" clId="{DC4A044E-7AF9-439F-B214-ED6A1CCC6E74}" dt="2024-11-01T01:16:09.254" v="525"/>
        <pc:sldMkLst>
          <pc:docMk/>
          <pc:sldMk cId="1926179761" sldId="287"/>
        </pc:sldMkLst>
      </pc:sldChg>
      <pc:sldChg chg="modSp mod">
        <pc:chgData name="Amel Boudina" userId="abb95fdd-fcd7-43d3-a158-cbfb6169fe28" providerId="ADAL" clId="{DC4A044E-7AF9-439F-B214-ED6A1CCC6E74}" dt="2024-11-01T01:27:21.185" v="747" actId="20577"/>
        <pc:sldMkLst>
          <pc:docMk/>
          <pc:sldMk cId="1443588906" sldId="291"/>
        </pc:sldMkLst>
        <pc:spChg chg="mod">
          <ac:chgData name="Amel Boudina" userId="abb95fdd-fcd7-43d3-a158-cbfb6169fe28" providerId="ADAL" clId="{DC4A044E-7AF9-439F-B214-ED6A1CCC6E74}" dt="2024-11-01T01:27:21.185" v="747" actId="20577"/>
          <ac:spMkLst>
            <pc:docMk/>
            <pc:sldMk cId="1443588906" sldId="291"/>
            <ac:spMk id="3" creationId="{25D16CB1-ABC9-DDF8-7AD7-087F9A5FEEC8}"/>
          </ac:spMkLst>
        </pc:spChg>
      </pc:sldChg>
      <pc:sldChg chg="modNotesTx">
        <pc:chgData name="Amel Boudina" userId="abb95fdd-fcd7-43d3-a158-cbfb6169fe28" providerId="ADAL" clId="{DC4A044E-7AF9-439F-B214-ED6A1CCC6E74}" dt="2024-11-01T13:42:07.202" v="2217" actId="20577"/>
        <pc:sldMkLst>
          <pc:docMk/>
          <pc:sldMk cId="3630534306" sldId="298"/>
        </pc:sldMkLst>
      </pc:sldChg>
      <pc:sldChg chg="modNotesTx">
        <pc:chgData name="Amel Boudina" userId="abb95fdd-fcd7-43d3-a158-cbfb6169fe28" providerId="ADAL" clId="{DC4A044E-7AF9-439F-B214-ED6A1CCC6E74}" dt="2024-11-01T01:43:06.446" v="1332" actId="20577"/>
        <pc:sldMkLst>
          <pc:docMk/>
          <pc:sldMk cId="2423045266" sldId="302"/>
        </pc:sldMkLst>
      </pc:sldChg>
    </pc:docChg>
  </pc:docChgLst>
</pc:chgInfo>
</file>

<file path=ppt/comments/modernComment_12C_E087D0A3.xml><?xml version="1.0" encoding="utf-8"?>
<p188:cmLst xmlns:a="http://schemas.openxmlformats.org/drawingml/2006/main" xmlns:r="http://schemas.openxmlformats.org/officeDocument/2006/relationships" xmlns:p188="http://schemas.microsoft.com/office/powerpoint/2018/8/main">
  <p188:cm id="{0B101CF1-000C-41DD-8ED8-59CD19578AD4}" authorId="{85A05A72-2A78-9A73-33A3-07C43AEA189C}" created="2024-10-06T15:38:27.236">
    <ac:deMkLst xmlns:ac="http://schemas.microsoft.com/office/drawing/2013/main/command">
      <pc:docMk xmlns:pc="http://schemas.microsoft.com/office/powerpoint/2013/main/command"/>
      <pc:sldMk xmlns:pc="http://schemas.microsoft.com/office/powerpoint/2013/main/command" cId="3766997155" sldId="300"/>
      <ac:picMk id="4" creationId="{FB228A1A-F3B8-4719-F0A3-801BCD84A3E3}"/>
    </ac:deMkLst>
    <p188:txBody>
      <a:bodyPr/>
      <a:lstStyle/>
      <a:p>
        <a:r>
          <a:rPr lang="fr-CA"/>
          <a:t>Pour aménager LE texte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FE02A-FD97-4880-A518-749138A8ECBE}" type="datetimeFigureOut">
              <a:rPr lang="fr-CA" smtClean="0"/>
              <a:t>2024-10-31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CDE92-7431-4811-8D33-C5BD84963001}" type="slidenum">
              <a:rPr lang="fr-CA" smtClean="0"/>
              <a:t>‹N°›</a:t>
            </a:fld>
            <a:endParaRPr lang="fr-CA"/>
          </a:p>
        </p:txBody>
      </p:sp>
    </p:spTree>
    <p:extLst>
      <p:ext uri="{BB962C8B-B14F-4D97-AF65-F5344CB8AC3E}">
        <p14:creationId xmlns:p14="http://schemas.microsoft.com/office/powerpoint/2010/main" val="133912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ojetbiblius.ca/collection_partagee/#portrait_colle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projet </a:t>
            </a:r>
            <a:r>
              <a:rPr lang="fr-CA" dirty="0" err="1"/>
              <a:t>Biblius</a:t>
            </a:r>
            <a:r>
              <a:rPr lang="fr-CA" dirty="0"/>
              <a:t> découle d’une volonté du MEQ et s’inscrit dans le cadre de son Plan d'action numérique. En février 2019, le MEQ a mandaté </a:t>
            </a:r>
            <a:r>
              <a:rPr lang="fr-CA" dirty="0" err="1"/>
              <a:t>Bibliopresto</a:t>
            </a:r>
            <a:r>
              <a:rPr lang="fr-CA" dirty="0"/>
              <a:t> pour développer et déployer une plateforme de prêt de livres numériques dédiée aux bibliothèques scolaires québécoises.</a:t>
            </a:r>
          </a:p>
          <a:p>
            <a:endParaRPr lang="fr-CA" dirty="0"/>
          </a:p>
          <a:p>
            <a:r>
              <a:rPr lang="fr-CA" dirty="0"/>
              <a:t>Depuis l'automne 2021, la plateforme </a:t>
            </a:r>
            <a:r>
              <a:rPr lang="fr-CA" dirty="0" err="1"/>
              <a:t>Biblius</a:t>
            </a:r>
            <a:r>
              <a:rPr lang="fr-CA" dirty="0"/>
              <a:t> est officiellement accessible au réseau scolaire public québécois, offrant une collection partagée d'œuvres numériques à tous les élèves et membres du personnel scolaire. Le projet se poursuit désormais en collaboration avec la Direction des ressources didactiques et des bibliothèques scolaires (DRDBS) du MEQ.</a:t>
            </a:r>
          </a:p>
          <a:p>
            <a:endParaRPr lang="fr-CA" dirty="0"/>
          </a:p>
          <a:p>
            <a:r>
              <a:rPr lang="fr-CA" dirty="0"/>
              <a:t>En octobre 2024, </a:t>
            </a:r>
            <a:r>
              <a:rPr lang="fr-CA" dirty="0" err="1"/>
              <a:t>Biblius</a:t>
            </a:r>
            <a:r>
              <a:rPr lang="fr-CA" dirty="0"/>
              <a:t> a atteint le cap des 2 millions d'emprunts, témoignant de son adoption croissante dans le milieu scolaire québécois.</a:t>
            </a:r>
          </a:p>
        </p:txBody>
      </p:sp>
      <p:sp>
        <p:nvSpPr>
          <p:cNvPr id="4" name="Espace réservé du numéro de diapositive 3"/>
          <p:cNvSpPr>
            <a:spLocks noGrp="1"/>
          </p:cNvSpPr>
          <p:nvPr>
            <p:ph type="sldNum" sz="quarter" idx="5"/>
          </p:nvPr>
        </p:nvSpPr>
        <p:spPr/>
        <p:txBody>
          <a:bodyPr/>
          <a:lstStyle/>
          <a:p>
            <a:fld id="{ACDCDE92-7431-4811-8D33-C5BD84963001}" type="slidenum">
              <a:rPr lang="fr-CA" smtClean="0"/>
              <a:t>5</a:t>
            </a:fld>
            <a:endParaRPr lang="fr-CA"/>
          </a:p>
        </p:txBody>
      </p:sp>
    </p:spTree>
    <p:extLst>
      <p:ext uri="{BB962C8B-B14F-4D97-AF65-F5344CB8AC3E}">
        <p14:creationId xmlns:p14="http://schemas.microsoft.com/office/powerpoint/2010/main" val="130428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Biblius</a:t>
            </a:r>
            <a:r>
              <a:rPr lang="fr-CA" dirty="0"/>
              <a:t> permet aux bibliothèques scolaires d'offrir et de gérer le prêt de livres numériques. On peut y effectuer des recherches dans les collections et naviguer parmi ses rayons virtuels. Le modèle économique de </a:t>
            </a:r>
            <a:r>
              <a:rPr lang="fr-CA" dirty="0" err="1"/>
              <a:t>Biblius</a:t>
            </a:r>
            <a:r>
              <a:rPr lang="fr-CA" dirty="0"/>
              <a:t> ainsi que ses fonctionnalités facilitent l'utilisation pédagogique des œuvres numériques par le milieu scolaire en plus d’offrir aux bibliothèques scolaires un accès simplifié aux livres numériques et audio et facilite la gestion et la lecture de ces ressources.</a:t>
            </a:r>
          </a:p>
          <a:p>
            <a:endParaRPr lang="fr-CA" dirty="0"/>
          </a:p>
          <a:p>
            <a:r>
              <a:rPr lang="fr-CA" dirty="0"/>
              <a:t>La bibliothèque scolaire numérique s’adresse aux élèves et au personnel scolaire du réseau scolaire public, des écoles des Premières Nations non conventionnées et établissements d’enseignements privés pour le préscolaire, le primaire, le secondaire, la formation professionnelle ainsi que la formation générale des adultes.</a:t>
            </a:r>
          </a:p>
        </p:txBody>
      </p:sp>
      <p:sp>
        <p:nvSpPr>
          <p:cNvPr id="4" name="Espace réservé du numéro de diapositive 3"/>
          <p:cNvSpPr>
            <a:spLocks noGrp="1"/>
          </p:cNvSpPr>
          <p:nvPr>
            <p:ph type="sldNum" sz="quarter" idx="5"/>
          </p:nvPr>
        </p:nvSpPr>
        <p:spPr/>
        <p:txBody>
          <a:bodyPr/>
          <a:lstStyle/>
          <a:p>
            <a:fld id="{ACDCDE92-7431-4811-8D33-C5BD84963001}" type="slidenum">
              <a:rPr lang="fr-CA" smtClean="0"/>
              <a:t>7</a:t>
            </a:fld>
            <a:endParaRPr lang="fr-CA"/>
          </a:p>
        </p:txBody>
      </p:sp>
    </p:spTree>
    <p:extLst>
      <p:ext uri="{BB962C8B-B14F-4D97-AF65-F5344CB8AC3E}">
        <p14:creationId xmlns:p14="http://schemas.microsoft.com/office/powerpoint/2010/main" val="52714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hlinkClick r:id="rId3"/>
              </a:rPr>
              <a:t>https://projetbiblius.ca/collection_partagee/#portrait_collection</a:t>
            </a:r>
            <a:endParaRPr lang="fr-CA" dirty="0"/>
          </a:p>
          <a:p>
            <a:r>
              <a:rPr lang="fr-CA" dirty="0"/>
              <a:t>Ce qui est important de savoir c’est que dans la collection partagée il y a les livres FROG compris.</a:t>
            </a:r>
          </a:p>
          <a:p>
            <a:endParaRPr lang="fr-CA" dirty="0"/>
          </a:p>
          <a:p>
            <a:pPr algn="l">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Avantages (exemples)</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Respect des droits d’auteur</a:t>
            </a:r>
          </a:p>
          <a:p>
            <a:pPr marL="342900" lvl="0" indent="-342900" algn="l">
              <a:lnSpc>
                <a:spcPct val="107000"/>
              </a:lnSpc>
              <a:buFont typeface="Calibri" panose="020F050202020403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On peut écouter le livre</a:t>
            </a:r>
          </a:p>
          <a:p>
            <a:pPr marL="342900" lvl="0" indent="-342900" algn="l">
              <a:lnSpc>
                <a:spcPct val="107000"/>
              </a:lnSpc>
              <a:buFont typeface="Calibri" panose="020F050202020403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Tout le monde peut lire en même temps le même livre</a:t>
            </a:r>
          </a:p>
          <a:p>
            <a:pPr marL="342900" lvl="0" indent="-342900" algn="l">
              <a:lnSpc>
                <a:spcPct val="107000"/>
              </a:lnSpc>
              <a:spcAft>
                <a:spcPts val="800"/>
              </a:spcAft>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Projection sur TNI</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CEPN - ITUM Éducation – Institut Tshakapesh</a:t>
            </a:r>
          </a:p>
          <a:p>
            <a:endParaRPr lang="fr-CA" dirty="0"/>
          </a:p>
        </p:txBody>
      </p:sp>
      <p:sp>
        <p:nvSpPr>
          <p:cNvPr id="4" name="Espace réservé du numéro de diapositive 3"/>
          <p:cNvSpPr>
            <a:spLocks noGrp="1"/>
          </p:cNvSpPr>
          <p:nvPr>
            <p:ph type="sldNum" sz="quarter" idx="5"/>
          </p:nvPr>
        </p:nvSpPr>
        <p:spPr/>
        <p:txBody>
          <a:bodyPr/>
          <a:lstStyle/>
          <a:p>
            <a:fld id="{AD85CB6D-1078-4DF7-AF25-29C25D60AEA0}" type="slidenum">
              <a:rPr lang="fr-CA" smtClean="0"/>
              <a:t>9</a:t>
            </a:fld>
            <a:endParaRPr lang="fr-CA"/>
          </a:p>
        </p:txBody>
      </p:sp>
    </p:spTree>
    <p:extLst>
      <p:ext uri="{BB962C8B-B14F-4D97-AF65-F5344CB8AC3E}">
        <p14:creationId xmlns:p14="http://schemas.microsoft.com/office/powerpoint/2010/main" val="19652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EPUB à mise en page fixe</a:t>
            </a:r>
            <a:r>
              <a:rPr lang="fr-CA" dirty="0"/>
              <a:t> : Ce format ressemble beaucoup au PDF en ce sens qu’il garde une mise en page précise (images, colonnes, polices) identique peu importe l'appareil. Cependant, il reste plus interactif que le PDF, avec des fonctionnalités comme des hyperliens et des annotations, et il est conçu pour être lu sur les applications de lecture numérique.</a:t>
            </a:r>
          </a:p>
          <a:p>
            <a:r>
              <a:rPr lang="fr-CA" b="1" dirty="0"/>
              <a:t>PDF</a:t>
            </a:r>
            <a:r>
              <a:rPr lang="fr-CA" dirty="0"/>
              <a:t> : Le PDF est une image de la page, statique et non adaptable. Il conserve la même mise en page sur tous les appareils, mais ne s'adapte pas aux petits écrans : il peut être difficile de lire sur un téléphone ou une liseuse sans zoomer et déplacer l’écran.</a:t>
            </a:r>
          </a:p>
          <a:p>
            <a:endParaRPr lang="fr-CA" dirty="0"/>
          </a:p>
        </p:txBody>
      </p:sp>
      <p:sp>
        <p:nvSpPr>
          <p:cNvPr id="4" name="Espace réservé du numéro de diapositive 3"/>
          <p:cNvSpPr>
            <a:spLocks noGrp="1"/>
          </p:cNvSpPr>
          <p:nvPr>
            <p:ph type="sldNum" sz="quarter" idx="5"/>
          </p:nvPr>
        </p:nvSpPr>
        <p:spPr/>
        <p:txBody>
          <a:bodyPr/>
          <a:lstStyle/>
          <a:p>
            <a:fld id="{ACDCDE92-7431-4811-8D33-C5BD84963001}" type="slidenum">
              <a:rPr lang="fr-CA" smtClean="0"/>
              <a:t>13</a:t>
            </a:fld>
            <a:endParaRPr lang="fr-CA"/>
          </a:p>
        </p:txBody>
      </p:sp>
    </p:spTree>
    <p:extLst>
      <p:ext uri="{BB962C8B-B14F-4D97-AF65-F5344CB8AC3E}">
        <p14:creationId xmlns:p14="http://schemas.microsoft.com/office/powerpoint/2010/main" val="71763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format </a:t>
            </a:r>
            <a:r>
              <a:rPr lang="fr-CA" dirty="0" err="1"/>
              <a:t>Frog</a:t>
            </a:r>
            <a:r>
              <a:rPr lang="fr-CA" dirty="0"/>
              <a:t> offre des outils facilitant le décodage, aidant à la compréhension et favorisant l’attention et la concentration du regard</a:t>
            </a:r>
          </a:p>
        </p:txBody>
      </p:sp>
      <p:sp>
        <p:nvSpPr>
          <p:cNvPr id="4" name="Espace réservé du numéro de diapositive 3"/>
          <p:cNvSpPr>
            <a:spLocks noGrp="1"/>
          </p:cNvSpPr>
          <p:nvPr>
            <p:ph type="sldNum" sz="quarter" idx="5"/>
          </p:nvPr>
        </p:nvSpPr>
        <p:spPr/>
        <p:txBody>
          <a:bodyPr/>
          <a:lstStyle/>
          <a:p>
            <a:fld id="{ACDCDE92-7431-4811-8D33-C5BD84963001}" type="slidenum">
              <a:rPr lang="fr-CA" smtClean="0"/>
              <a:t>24</a:t>
            </a:fld>
            <a:endParaRPr lang="fr-CA"/>
          </a:p>
        </p:txBody>
      </p:sp>
    </p:spTree>
    <p:extLst>
      <p:ext uri="{BB962C8B-B14F-4D97-AF65-F5344CB8AC3E}">
        <p14:creationId xmlns:p14="http://schemas.microsoft.com/office/powerpoint/2010/main" val="236918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sont des livres numériques au format EPUB enrichi, conçus pour faciliter la lecture, notamment pour les élèves ayant des besoins particuliers, tels que les troubles DYS (dyslexie, dyspraxie, dysorthographie, etc.). Ils sont développés et offerts par </a:t>
            </a:r>
            <a:r>
              <a:rPr lang="fr-CA" dirty="0" err="1"/>
              <a:t>Mobidys</a:t>
            </a:r>
            <a:r>
              <a:rPr lang="fr-CA" dirty="0"/>
              <a:t>.</a:t>
            </a:r>
          </a:p>
          <a:p>
            <a:endParaRPr lang="fr-CA" dirty="0"/>
          </a:p>
          <a:p>
            <a:r>
              <a:rPr lang="fr-CA" dirty="0"/>
              <a:t>Décodage: </a:t>
            </a:r>
          </a:p>
          <a:p>
            <a:r>
              <a:rPr lang="fr-CA" dirty="0"/>
              <a:t>-Lecture continue avec texte mis en surbrillance. Il est possible de choisir la vitesse de lecture.</a:t>
            </a:r>
          </a:p>
          <a:p>
            <a:r>
              <a:rPr lang="fr-CA" dirty="0"/>
              <a:t>-Choix de la police</a:t>
            </a:r>
          </a:p>
          <a:p>
            <a:r>
              <a:rPr lang="fr-CA" dirty="0"/>
              <a:t>-La coloration </a:t>
            </a:r>
            <a:r>
              <a:rPr lang="fr-CA"/>
              <a:t>syllabique </a:t>
            </a:r>
            <a:r>
              <a:rPr lang="fr-CA">
                <a:effectLst/>
              </a:rPr>
              <a:t>permet </a:t>
            </a:r>
            <a:r>
              <a:rPr lang="fr-CA" dirty="0">
                <a:effectLst/>
              </a:rPr>
              <a:t>de faciliter le déchiffrage du mot en le découpant en syllabes. </a:t>
            </a:r>
          </a:p>
          <a:p>
            <a:br>
              <a:rPr lang="fr-CA" dirty="0">
                <a:effectLst/>
              </a:rPr>
            </a:br>
            <a:endParaRPr lang="fr-CA" dirty="0"/>
          </a:p>
          <a:p>
            <a:r>
              <a:rPr lang="fr-CA" dirty="0"/>
              <a:t>-La fonction Zoom: Possibilité de grossir le texte jusqu’à 5 fois sa taille.</a:t>
            </a:r>
          </a:p>
          <a:p>
            <a:endParaRPr lang="fr-CA" dirty="0"/>
          </a:p>
          <a:p>
            <a:r>
              <a:rPr lang="fr-CA" dirty="0"/>
              <a:t>Compréhension:</a:t>
            </a:r>
            <a:br>
              <a:rPr lang="fr-CA" dirty="0"/>
            </a:br>
            <a:r>
              <a:rPr lang="fr-CA" dirty="0"/>
              <a:t>-Les unités de sens: Un surlignage alterné permet de les mettre en évidence</a:t>
            </a:r>
          </a:p>
          <a:p>
            <a:r>
              <a:rPr lang="fr-CA" dirty="0"/>
              <a:t>-Outil de définition qui permet de définir le mot en cliquant dessus afin d’avoir une explication avec des termes plus simples </a:t>
            </a:r>
          </a:p>
          <a:p>
            <a:endParaRPr lang="fr-CA" dirty="0"/>
          </a:p>
          <a:p>
            <a:r>
              <a:rPr lang="fr-CA" dirty="0"/>
              <a:t>Favoriser l’attention et la concentration du regard:</a:t>
            </a:r>
          </a:p>
          <a:p>
            <a:r>
              <a:rPr lang="fr-CA" dirty="0"/>
              <a:t>-La réglette de lecture permet à l’élève de se repérer dans le texte en le poussant à se focaliser sur la ligne à lire.</a:t>
            </a:r>
          </a:p>
          <a:p>
            <a:r>
              <a:rPr lang="fr-CA" dirty="0"/>
              <a:t>-L’interlignage </a:t>
            </a:r>
            <a:r>
              <a:rPr lang="fr-CA" b="0" i="0" dirty="0">
                <a:solidFill>
                  <a:srgbClr val="273E57"/>
                </a:solidFill>
                <a:effectLst/>
                <a:latin typeface="Proxima Soft"/>
              </a:rPr>
              <a:t>permet au lecteur de ne pas mélanger les lignes et donc de faciliter sa lecture.</a:t>
            </a:r>
            <a:endParaRPr lang="fr-CA" dirty="0"/>
          </a:p>
          <a:p>
            <a:r>
              <a:rPr lang="fr-CA" dirty="0"/>
              <a:t>-La fenêtre de lecture: L’icône avec trois barres verticales met en surbrillance l’unité de texte voulue.</a:t>
            </a:r>
          </a:p>
          <a:p>
            <a:r>
              <a:rPr lang="fr-CA" dirty="0"/>
              <a:t>-Le contraste inversé: un contraste qui permet aux yeux de se reposer.</a:t>
            </a:r>
          </a:p>
          <a:p>
            <a:endParaRPr lang="fr-CA" dirty="0"/>
          </a:p>
          <a:p>
            <a:r>
              <a:rPr lang="fr-CA" b="1" dirty="0"/>
              <a:t>Caractéristiques principales des livres FROG :</a:t>
            </a:r>
            <a:endParaRPr lang="fr-CA" dirty="0"/>
          </a:p>
          <a:p>
            <a:pPr>
              <a:buFont typeface="Arial" panose="020B0604020202020204" pitchFamily="34" charset="0"/>
              <a:buChar char="•"/>
            </a:pPr>
            <a:r>
              <a:rPr lang="fr-CA" b="1" dirty="0"/>
              <a:t>Personnalisation de l'affichage</a:t>
            </a:r>
            <a:r>
              <a:rPr lang="fr-CA" dirty="0"/>
              <a:t> : possibilité de modifier la police, la taille des caractères, l'espacement des lettres et des lignes pour améliorer la lisibilité.</a:t>
            </a:r>
          </a:p>
          <a:p>
            <a:pPr>
              <a:buFont typeface="Arial" panose="020B0604020202020204" pitchFamily="34" charset="0"/>
              <a:buChar char="•"/>
            </a:pPr>
            <a:r>
              <a:rPr lang="fr-CA" b="1" dirty="0"/>
              <a:t>Mise en évidence des syllabes</a:t>
            </a:r>
            <a:r>
              <a:rPr lang="fr-CA" dirty="0"/>
              <a:t> : colorisation distincte des syllabes pour faciliter le décodage des mots.</a:t>
            </a:r>
          </a:p>
          <a:p>
            <a:pPr>
              <a:buFont typeface="Arial" panose="020B0604020202020204" pitchFamily="34" charset="0"/>
              <a:buChar char="•"/>
            </a:pPr>
            <a:r>
              <a:rPr lang="fr-CA" b="1" dirty="0"/>
              <a:t>Soutien audio</a:t>
            </a:r>
            <a:r>
              <a:rPr lang="fr-CA" dirty="0"/>
              <a:t> : lecture audio synchronisée avec le texte, aidant à la correspondance entre l'écrit et l'oral.</a:t>
            </a:r>
          </a:p>
          <a:p>
            <a:pPr>
              <a:buFont typeface="Arial" panose="020B0604020202020204" pitchFamily="34" charset="0"/>
              <a:buChar char="•"/>
            </a:pPr>
            <a:r>
              <a:rPr lang="fr-CA" b="1" dirty="0"/>
              <a:t>Segmentation du texte</a:t>
            </a:r>
            <a:r>
              <a:rPr lang="fr-CA" dirty="0"/>
              <a:t> : regroupement des phrases par unités de sens pour améliorer la compréhension.</a:t>
            </a:r>
          </a:p>
          <a:p>
            <a:pPr>
              <a:buFont typeface="Arial" panose="020B0604020202020204" pitchFamily="34" charset="0"/>
              <a:buNone/>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ACDCDE92-7431-4811-8D33-C5BD84963001}" type="slidenum">
              <a:rPr lang="fr-CA" smtClean="0"/>
              <a:t>25</a:t>
            </a:fld>
            <a:endParaRPr lang="fr-CA"/>
          </a:p>
        </p:txBody>
      </p:sp>
    </p:spTree>
    <p:extLst>
      <p:ext uri="{BB962C8B-B14F-4D97-AF65-F5344CB8AC3E}">
        <p14:creationId xmlns:p14="http://schemas.microsoft.com/office/powerpoint/2010/main" val="64636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CDCDE92-7431-4811-8D33-C5BD84963001}" type="slidenum">
              <a:rPr lang="fr-CA" smtClean="0"/>
              <a:t>27</a:t>
            </a:fld>
            <a:endParaRPr lang="fr-CA"/>
          </a:p>
        </p:txBody>
      </p:sp>
    </p:spTree>
    <p:extLst>
      <p:ext uri="{BB962C8B-B14F-4D97-AF65-F5344CB8AC3E}">
        <p14:creationId xmlns:p14="http://schemas.microsoft.com/office/powerpoint/2010/main" val="265106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2140D-5A58-1BF1-CF30-4B85880D88EB}"/>
              </a:ext>
            </a:extLst>
          </p:cNvPr>
          <p:cNvSpPr>
            <a:spLocks noGrp="1"/>
          </p:cNvSpPr>
          <p:nvPr>
            <p:ph type="ctrTitle"/>
          </p:nvPr>
        </p:nvSpPr>
        <p:spPr>
          <a:xfrm>
            <a:off x="6679099" y="1391475"/>
            <a:ext cx="4903300" cy="1810417"/>
          </a:xfrm>
        </p:spPr>
        <p:txBody>
          <a:bodyPr anchor="ctr" anchorCtr="0">
            <a:noAutofit/>
          </a:bodyPr>
          <a:lstStyle>
            <a:lvl1pPr algn="ctr">
              <a:defRPr sz="5200">
                <a:solidFill>
                  <a:srgbClr val="F15A22"/>
                </a:solidFill>
              </a:defRPr>
            </a:lvl1pPr>
          </a:lstStyle>
          <a:p>
            <a:r>
              <a:rPr lang="fr-CA"/>
              <a:t>Modifier le style du titre</a:t>
            </a:r>
            <a:endParaRPr lang="fr-FR"/>
          </a:p>
        </p:txBody>
      </p:sp>
      <p:sp>
        <p:nvSpPr>
          <p:cNvPr id="3" name="Sous-titre 2">
            <a:extLst>
              <a:ext uri="{FF2B5EF4-FFF2-40B4-BE49-F238E27FC236}">
                <a16:creationId xmlns:a16="http://schemas.microsoft.com/office/drawing/2014/main" id="{1598B7EE-D255-7240-3D07-DB1A058533D9}"/>
              </a:ext>
            </a:extLst>
          </p:cNvPr>
          <p:cNvSpPr>
            <a:spLocks noGrp="1"/>
          </p:cNvSpPr>
          <p:nvPr>
            <p:ph type="subTitle" idx="1"/>
          </p:nvPr>
        </p:nvSpPr>
        <p:spPr>
          <a:xfrm>
            <a:off x="6679099" y="3405396"/>
            <a:ext cx="4903300" cy="393765"/>
          </a:xfrm>
        </p:spPr>
        <p:txBody>
          <a:bodyPr anchor="ctr" anchorCtr="0">
            <a:noAutofit/>
          </a:bodyPr>
          <a:lstStyle>
            <a:lvl1pPr marL="0" indent="0" algn="ctr">
              <a:buNone/>
              <a:defRPr sz="19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Tree>
    <p:extLst>
      <p:ext uri="{BB962C8B-B14F-4D97-AF65-F5344CB8AC3E}">
        <p14:creationId xmlns:p14="http://schemas.microsoft.com/office/powerpoint/2010/main" val="213232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405FB-36EC-1176-C3E9-9D7BBE68AC75}"/>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B943687E-5314-C8B6-9543-D1C91D253FDC}"/>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4C11A9A6-A43F-687B-ABA2-3BB365D18943}"/>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5" name="Espace réservé du pied de page 4">
            <a:extLst>
              <a:ext uri="{FF2B5EF4-FFF2-40B4-BE49-F238E27FC236}">
                <a16:creationId xmlns:a16="http://schemas.microsoft.com/office/drawing/2014/main" id="{B8B27559-AB13-EF4D-9496-1101BB9EB71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5CAA1683-F3F9-84BE-434E-D6C5C814F198}"/>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424804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F29B9EA-BF7D-73F7-2564-34EC7D349924}"/>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375EC7FD-09A5-BC5F-04C9-FBFDF9895EEE}"/>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631BEA3C-DC76-F8F5-63FC-86F6E8ED9C3F}"/>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5" name="Espace réservé du pied de page 4">
            <a:extLst>
              <a:ext uri="{FF2B5EF4-FFF2-40B4-BE49-F238E27FC236}">
                <a16:creationId xmlns:a16="http://schemas.microsoft.com/office/drawing/2014/main" id="{E4C2C448-5D0D-08FD-1CFF-B81B5994B20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F88EF1DE-1D84-BCD4-8435-7382BC98DF45}"/>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47106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3F44A5-F885-A2F0-B339-0234A1AA4E65}"/>
              </a:ext>
            </a:extLst>
          </p:cNvPr>
          <p:cNvSpPr>
            <a:spLocks noGrp="1"/>
          </p:cNvSpPr>
          <p:nvPr>
            <p:ph type="title"/>
          </p:nvPr>
        </p:nvSpPr>
        <p:spPr>
          <a:xfrm>
            <a:off x="712940" y="65917"/>
            <a:ext cx="10515600" cy="1325563"/>
          </a:xfrm>
        </p:spPr>
        <p:txBody>
          <a:bodyPr>
            <a:noAutofit/>
          </a:bodyPr>
          <a:lstStyle>
            <a:lvl1pPr>
              <a:defRPr sz="38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29CF5B03-DDF8-B040-A28D-5BE2FD98DBA5}"/>
              </a:ext>
            </a:extLst>
          </p:cNvPr>
          <p:cNvSpPr>
            <a:spLocks noGrp="1"/>
          </p:cNvSpPr>
          <p:nvPr>
            <p:ph idx="1"/>
          </p:nvPr>
        </p:nvSpPr>
        <p:spPr/>
        <p:txBody>
          <a:bodyPr>
            <a:no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21E47E5A-F9CC-8888-E3DB-D1EAEED40644}"/>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5" name="Espace réservé du pied de page 4">
            <a:extLst>
              <a:ext uri="{FF2B5EF4-FFF2-40B4-BE49-F238E27FC236}">
                <a16:creationId xmlns:a16="http://schemas.microsoft.com/office/drawing/2014/main" id="{5939EA56-E32B-7A7B-CE73-E5AC383B758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DCF52E4-AA0D-73DE-AD08-DD768936A23A}"/>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85422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57657B-3B7D-4F1C-4E15-8AE89B4E4097}"/>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376A0479-BF3D-9507-3174-9F8D9788A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15D4582E-F830-C1CB-0CF4-8B8516FAAEC4}"/>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5" name="Espace réservé du pied de page 4">
            <a:extLst>
              <a:ext uri="{FF2B5EF4-FFF2-40B4-BE49-F238E27FC236}">
                <a16:creationId xmlns:a16="http://schemas.microsoft.com/office/drawing/2014/main" id="{D292AC0F-FA23-8255-897E-77CA235EA34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2BC88CA-8B23-348B-9D06-8DBE75530E17}"/>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99686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06724-7EAF-6687-5EB3-1D48EA90781E}"/>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479424D9-2336-5764-5270-64F3F294B45C}"/>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C0ED9068-75B1-ADDA-10BB-04555AA487E7}"/>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E2898EA8-C67D-E0FA-D244-8A065C3C178D}"/>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6" name="Espace réservé du pied de page 5">
            <a:extLst>
              <a:ext uri="{FF2B5EF4-FFF2-40B4-BE49-F238E27FC236}">
                <a16:creationId xmlns:a16="http://schemas.microsoft.com/office/drawing/2014/main" id="{430CF29E-8291-0ED0-10FF-98F282528D1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4012DD25-F84B-F79A-4EF8-4E61A249A61C}"/>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34681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2EDAF-EABE-67F5-8675-D697F5B5437C}"/>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F874E26D-B7A9-FB0B-37CB-8B073ED4A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6C190DEC-B089-E03E-CB76-40724969C972}"/>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5F7A847D-D7B5-A92E-82E6-F225E4067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9BF4E6F5-5B7A-8C81-948B-518C200624C2}"/>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AFF05512-E7B8-AD9D-DE6B-6B8FE51B987A}"/>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8" name="Espace réservé du pied de page 7">
            <a:extLst>
              <a:ext uri="{FF2B5EF4-FFF2-40B4-BE49-F238E27FC236}">
                <a16:creationId xmlns:a16="http://schemas.microsoft.com/office/drawing/2014/main" id="{539EFB4B-9662-AE03-0608-3A7E03012FA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0CEA34A2-FABE-AA1C-D792-D692D2897775}"/>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277431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4F1D8-BDAC-6E98-65B7-96D2ED3D3FF3}"/>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2DDEE567-5429-2D3A-CD8C-FF471DF8D97E}"/>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4" name="Espace réservé du pied de page 3">
            <a:extLst>
              <a:ext uri="{FF2B5EF4-FFF2-40B4-BE49-F238E27FC236}">
                <a16:creationId xmlns:a16="http://schemas.microsoft.com/office/drawing/2014/main" id="{6397D709-E8D8-BE0E-AA49-CB0D412E740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A8AE9173-725A-2747-028C-7ED982F5C89B}"/>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217899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7426B4-2163-C2B1-69EC-ABEFDBDE8F73}"/>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3" name="Espace réservé du pied de page 2">
            <a:extLst>
              <a:ext uri="{FF2B5EF4-FFF2-40B4-BE49-F238E27FC236}">
                <a16:creationId xmlns:a16="http://schemas.microsoft.com/office/drawing/2014/main" id="{2468B6ED-359F-BD46-5E78-08F741AD5F0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6F3D9A48-7D83-A7AE-B74F-D356E8AB9BB2}"/>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5352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C670D-8FC8-7CCF-73A5-0B558088CC3A}"/>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FAFD9D93-C76B-0BA9-2969-6FA2F3739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97796F2A-0804-7765-95FF-4BC3FFAA8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CE0D1AEB-ED94-FDD6-D9F0-7893732EC8D0}"/>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6" name="Espace réservé du pied de page 5">
            <a:extLst>
              <a:ext uri="{FF2B5EF4-FFF2-40B4-BE49-F238E27FC236}">
                <a16:creationId xmlns:a16="http://schemas.microsoft.com/office/drawing/2014/main" id="{50BFED37-186D-7CAE-6F27-52C5FF1ACC0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A1EA162-D4D9-5CC2-14E2-2D8FC39F9761}"/>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305911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597DF-49EE-7511-F82A-9965DA683682}"/>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0B88284A-1B52-3399-C54E-89909CE01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C839C6F-9152-B6E2-DDD3-81C5E488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EF008DDF-8601-0DFD-74AD-F086AE1388A5}"/>
              </a:ext>
            </a:extLst>
          </p:cNvPr>
          <p:cNvSpPr>
            <a:spLocks noGrp="1"/>
          </p:cNvSpPr>
          <p:nvPr>
            <p:ph type="dt" sz="half" idx="10"/>
          </p:nvPr>
        </p:nvSpPr>
        <p:spPr>
          <a:xfrm>
            <a:off x="838200" y="6356350"/>
            <a:ext cx="2743200" cy="365125"/>
          </a:xfrm>
          <a:prstGeom prst="rect">
            <a:avLst/>
          </a:prstGeom>
        </p:spPr>
        <p:txBody>
          <a:bodyPr/>
          <a:lstStyle/>
          <a:p>
            <a:fld id="{4540C8C1-F306-884E-A83A-12D6E8E17948}" type="datetimeFigureOut">
              <a:t>31/10/2024</a:t>
            </a:fld>
            <a:endParaRPr lang="fr-FR"/>
          </a:p>
        </p:txBody>
      </p:sp>
      <p:sp>
        <p:nvSpPr>
          <p:cNvPr id="6" name="Espace réservé du pied de page 5">
            <a:extLst>
              <a:ext uri="{FF2B5EF4-FFF2-40B4-BE49-F238E27FC236}">
                <a16:creationId xmlns:a16="http://schemas.microsoft.com/office/drawing/2014/main" id="{CAAEA9EB-A119-6C99-554C-890F4E54BCF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3630E6FC-20BD-C0B3-996D-7BC5093472D5}"/>
              </a:ext>
            </a:extLst>
          </p:cNvPr>
          <p:cNvSpPr>
            <a:spLocks noGrp="1"/>
          </p:cNvSpPr>
          <p:nvPr>
            <p:ph type="sldNum" sz="quarter" idx="12"/>
          </p:nvPr>
        </p:nvSpPr>
        <p:spPr>
          <a:xfrm>
            <a:off x="8610600" y="6356350"/>
            <a:ext cx="2743200" cy="365125"/>
          </a:xfrm>
          <a:prstGeom prst="rect">
            <a:avLst/>
          </a:prstGeom>
        </p:spPr>
        <p:txBody>
          <a:bodyPr/>
          <a:lstStyle/>
          <a:p>
            <a:fld id="{228CF01D-11DF-344C-A24A-C26F184E96A3}" type="slidenum">
              <a:t>‹N°›</a:t>
            </a:fld>
            <a:endParaRPr lang="fr-FR"/>
          </a:p>
        </p:txBody>
      </p:sp>
    </p:spTree>
    <p:extLst>
      <p:ext uri="{BB962C8B-B14F-4D97-AF65-F5344CB8AC3E}">
        <p14:creationId xmlns:p14="http://schemas.microsoft.com/office/powerpoint/2010/main" val="171744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5E57EF-F609-0AA3-DCEF-440357A169D7}"/>
              </a:ext>
            </a:extLst>
          </p:cNvPr>
          <p:cNvSpPr>
            <a:spLocks noGrp="1"/>
          </p:cNvSpPr>
          <p:nvPr>
            <p:ph type="title"/>
          </p:nvPr>
        </p:nvSpPr>
        <p:spPr>
          <a:xfrm>
            <a:off x="712940" y="139657"/>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38FEEB9E-E747-D5E9-03B3-DB1BA2688F72}"/>
              </a:ext>
            </a:extLst>
          </p:cNvPr>
          <p:cNvSpPr>
            <a:spLocks noGrp="1"/>
          </p:cNvSpPr>
          <p:nvPr>
            <p:ph type="body" idx="1"/>
          </p:nvPr>
        </p:nvSpPr>
        <p:spPr>
          <a:xfrm>
            <a:off x="763044"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283921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bg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svgsilh.com/fr/image/36943.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2C_E087D0A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upport@biblius.ca"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youtube.com/@projetbiblius" TargetMode="External"/><Relationship Id="rId4" Type="http://schemas.openxmlformats.org/officeDocument/2006/relationships/hyperlink" Target="https://projetbiblius.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C85DAC-6951-68BB-5672-E37786E0F3AD}"/>
            </a:ext>
          </a:extLst>
        </p:cNvPr>
        <p:cNvGrpSpPr/>
        <p:nvPr/>
      </p:nvGrpSpPr>
      <p:grpSpPr>
        <a:xfrm>
          <a:off x="0" y="0"/>
          <a:ext cx="0" cy="0"/>
          <a:chOff x="0" y="0"/>
          <a:chExt cx="0" cy="0"/>
        </a:xfrm>
      </p:grpSpPr>
      <p:sp>
        <p:nvSpPr>
          <p:cNvPr id="9" name="Titre 2">
            <a:extLst>
              <a:ext uri="{FF2B5EF4-FFF2-40B4-BE49-F238E27FC236}">
                <a16:creationId xmlns:a16="http://schemas.microsoft.com/office/drawing/2014/main" id="{0BD2B6AC-6432-05A4-0E9F-7B1869F1BDAD}"/>
              </a:ext>
            </a:extLst>
          </p:cNvPr>
          <p:cNvSpPr txBox="1">
            <a:spLocks/>
          </p:cNvSpPr>
          <p:nvPr/>
        </p:nvSpPr>
        <p:spPr>
          <a:xfrm>
            <a:off x="609601" y="3687123"/>
            <a:ext cx="4903300" cy="181041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r>
              <a:rPr lang="fr-CA" sz="4800" dirty="0">
                <a:solidFill>
                  <a:schemeClr val="bg1"/>
                </a:solidFill>
              </a:rPr>
              <a:t>Les outils d'accessibilité dans </a:t>
            </a:r>
            <a:r>
              <a:rPr lang="fr-CA" sz="4800" dirty="0" err="1">
                <a:solidFill>
                  <a:schemeClr val="bg1"/>
                </a:solidFill>
              </a:rPr>
              <a:t>Biblius</a:t>
            </a:r>
            <a:endParaRPr lang="fr-FR" sz="4800" dirty="0">
              <a:solidFill>
                <a:schemeClr val="bg1"/>
              </a:solidFill>
            </a:endParaRPr>
          </a:p>
        </p:txBody>
      </p:sp>
    </p:spTree>
    <p:extLst>
      <p:ext uri="{BB962C8B-B14F-4D97-AF65-F5344CB8AC3E}">
        <p14:creationId xmlns:p14="http://schemas.microsoft.com/office/powerpoint/2010/main" val="66006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7F9E19-6C51-44D4-0F8A-14245D9AD331}"/>
            </a:ext>
          </a:extLst>
        </p:cNvPr>
        <p:cNvGrpSpPr/>
        <p:nvPr/>
      </p:nvGrpSpPr>
      <p:grpSpPr>
        <a:xfrm>
          <a:off x="0" y="0"/>
          <a:ext cx="0" cy="0"/>
          <a:chOff x="0" y="0"/>
          <a:chExt cx="0" cy="0"/>
        </a:xfrm>
      </p:grpSpPr>
      <p:sp>
        <p:nvSpPr>
          <p:cNvPr id="15" name="Titre 2">
            <a:extLst>
              <a:ext uri="{FF2B5EF4-FFF2-40B4-BE49-F238E27FC236}">
                <a16:creationId xmlns:a16="http://schemas.microsoft.com/office/drawing/2014/main" id="{B34FF566-6225-8B8B-53C8-9EA54FACE666}"/>
              </a:ext>
            </a:extLst>
          </p:cNvPr>
          <p:cNvSpPr txBox="1">
            <a:spLocks/>
          </p:cNvSpPr>
          <p:nvPr/>
        </p:nvSpPr>
        <p:spPr>
          <a:xfrm>
            <a:off x="4772612" y="1722432"/>
            <a:ext cx="6794548" cy="293812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algn="l"/>
            <a:r>
              <a:rPr lang="fr-FR" sz="8400" dirty="0">
                <a:solidFill>
                  <a:schemeClr val="bg1"/>
                </a:solidFill>
              </a:rPr>
              <a:t>Avantages d’utiliser </a:t>
            </a:r>
            <a:r>
              <a:rPr lang="fr-FR" sz="8400" dirty="0" err="1">
                <a:solidFill>
                  <a:schemeClr val="bg1"/>
                </a:solidFill>
              </a:rPr>
              <a:t>Biblius</a:t>
            </a:r>
            <a:endParaRPr lang="fr-FR" sz="8400" dirty="0">
              <a:solidFill>
                <a:schemeClr val="bg1"/>
              </a:solidFill>
            </a:endParaRPr>
          </a:p>
        </p:txBody>
      </p:sp>
    </p:spTree>
    <p:extLst>
      <p:ext uri="{BB962C8B-B14F-4D97-AF65-F5344CB8AC3E}">
        <p14:creationId xmlns:p14="http://schemas.microsoft.com/office/powerpoint/2010/main" val="191630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4C61-C817-A30B-BF68-398718C1B0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8AF495-9B65-D022-84EA-E244CF094287}"/>
              </a:ext>
            </a:extLst>
          </p:cNvPr>
          <p:cNvSpPr>
            <a:spLocks noGrp="1"/>
          </p:cNvSpPr>
          <p:nvPr>
            <p:ph type="title"/>
          </p:nvPr>
        </p:nvSpPr>
        <p:spPr/>
        <p:txBody>
          <a:bodyPr>
            <a:noAutofit/>
          </a:bodyPr>
          <a:lstStyle/>
          <a:p>
            <a:r>
              <a:rPr lang="fr-FR" dirty="0"/>
              <a:t>Avantages d’utiliser </a:t>
            </a:r>
            <a:r>
              <a:rPr lang="fr-FR" dirty="0" err="1"/>
              <a:t>Biblius</a:t>
            </a:r>
            <a:endParaRPr lang="fr-FR" dirty="0"/>
          </a:p>
        </p:txBody>
      </p:sp>
      <p:sp>
        <p:nvSpPr>
          <p:cNvPr id="3" name="Espace réservé du contenu 2">
            <a:extLst>
              <a:ext uri="{FF2B5EF4-FFF2-40B4-BE49-F238E27FC236}">
                <a16:creationId xmlns:a16="http://schemas.microsoft.com/office/drawing/2014/main" id="{AFB05FFF-644B-60BC-7067-A0A95F804634}"/>
              </a:ext>
            </a:extLst>
          </p:cNvPr>
          <p:cNvSpPr>
            <a:spLocks noGrp="1"/>
          </p:cNvSpPr>
          <p:nvPr>
            <p:ph idx="1"/>
          </p:nvPr>
        </p:nvSpPr>
        <p:spPr>
          <a:xfrm>
            <a:off x="763044" y="1697609"/>
            <a:ext cx="7786596" cy="5343271"/>
          </a:xfrm>
        </p:spPr>
        <p:txBody>
          <a:bodyPr>
            <a:noAutofit/>
          </a:bodyPr>
          <a:lstStyle/>
          <a:p>
            <a:pPr lvl="0"/>
            <a:r>
              <a:rPr lang="fr-CA" dirty="0"/>
              <a:t>Personnalisation de la lecture : </a:t>
            </a:r>
            <a:r>
              <a:rPr lang="fr-CA" dirty="0" err="1"/>
              <a:t>Biblius</a:t>
            </a:r>
            <a:r>
              <a:rPr lang="fr-CA" dirty="0"/>
              <a:t> permet aux élèves de personnaliser leur expérience de lecture selon leurs besoins et préférences, par exemple en ajustant la police, la taille du texte ou le mode de contraste.</a:t>
            </a:r>
          </a:p>
          <a:p>
            <a:pPr lvl="0"/>
            <a:r>
              <a:rPr lang="fr-CA" dirty="0">
                <a:solidFill>
                  <a:schemeClr val="tx1"/>
                </a:solidFill>
              </a:rPr>
              <a:t>Autonomie et réussite : en permettant aux élèves de personnaliser leur expérience de lecture, </a:t>
            </a:r>
            <a:r>
              <a:rPr lang="fr-CA" dirty="0" err="1">
                <a:solidFill>
                  <a:schemeClr val="tx1"/>
                </a:solidFill>
              </a:rPr>
              <a:t>Biblius</a:t>
            </a:r>
            <a:r>
              <a:rPr lang="fr-CA" dirty="0">
                <a:solidFill>
                  <a:schemeClr val="tx1"/>
                </a:solidFill>
              </a:rPr>
              <a:t> leur permet aussi de naviguer avec autonomie dans leurs lectures. </a:t>
            </a:r>
          </a:p>
          <a:p>
            <a:pPr lvl="0"/>
            <a:r>
              <a:rPr lang="fr-CA" dirty="0"/>
              <a:t>Égalité : </a:t>
            </a:r>
            <a:r>
              <a:rPr lang="fr-CA" dirty="0" err="1"/>
              <a:t>Biblius</a:t>
            </a:r>
            <a:r>
              <a:rPr lang="fr-CA" dirty="0"/>
              <a:t> permet aux jeunes ayant des difficultés de lecture de profiter des mêmes lectures que leurs pairs avec facilité.</a:t>
            </a:r>
            <a:endParaRPr lang="fr-FR" dirty="0"/>
          </a:p>
        </p:txBody>
      </p:sp>
    </p:spTree>
    <p:extLst>
      <p:ext uri="{BB962C8B-B14F-4D97-AF65-F5344CB8AC3E}">
        <p14:creationId xmlns:p14="http://schemas.microsoft.com/office/powerpoint/2010/main" val="29295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7F9E19-6C51-44D4-0F8A-14245D9AD331}"/>
            </a:ext>
          </a:extLst>
        </p:cNvPr>
        <p:cNvGrpSpPr/>
        <p:nvPr/>
      </p:nvGrpSpPr>
      <p:grpSpPr>
        <a:xfrm>
          <a:off x="0" y="0"/>
          <a:ext cx="0" cy="0"/>
          <a:chOff x="0" y="0"/>
          <a:chExt cx="0" cy="0"/>
        </a:xfrm>
      </p:grpSpPr>
      <p:sp>
        <p:nvSpPr>
          <p:cNvPr id="15" name="Titre 2">
            <a:extLst>
              <a:ext uri="{FF2B5EF4-FFF2-40B4-BE49-F238E27FC236}">
                <a16:creationId xmlns:a16="http://schemas.microsoft.com/office/drawing/2014/main" id="{B34FF566-6225-8B8B-53C8-9EA54FACE666}"/>
              </a:ext>
            </a:extLst>
          </p:cNvPr>
          <p:cNvSpPr txBox="1">
            <a:spLocks/>
          </p:cNvSpPr>
          <p:nvPr/>
        </p:nvSpPr>
        <p:spPr>
          <a:xfrm>
            <a:off x="4475432" y="1722432"/>
            <a:ext cx="7971838" cy="293812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algn="l"/>
            <a:r>
              <a:rPr lang="fr-FR" sz="8400" dirty="0">
                <a:solidFill>
                  <a:schemeClr val="bg1"/>
                </a:solidFill>
              </a:rPr>
              <a:t>Quelques </a:t>
            </a:r>
          </a:p>
          <a:p>
            <a:pPr algn="l"/>
            <a:r>
              <a:rPr lang="fr-FR" sz="8400" dirty="0">
                <a:solidFill>
                  <a:schemeClr val="bg1"/>
                </a:solidFill>
              </a:rPr>
              <a:t>considérations</a:t>
            </a:r>
          </a:p>
        </p:txBody>
      </p:sp>
    </p:spTree>
    <p:extLst>
      <p:ext uri="{BB962C8B-B14F-4D97-AF65-F5344CB8AC3E}">
        <p14:creationId xmlns:p14="http://schemas.microsoft.com/office/powerpoint/2010/main" val="40885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4C61-C817-A30B-BF68-398718C1B0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8AF495-9B65-D022-84EA-E244CF094287}"/>
              </a:ext>
            </a:extLst>
          </p:cNvPr>
          <p:cNvSpPr>
            <a:spLocks noGrp="1"/>
          </p:cNvSpPr>
          <p:nvPr>
            <p:ph type="title"/>
          </p:nvPr>
        </p:nvSpPr>
        <p:spPr/>
        <p:txBody>
          <a:bodyPr>
            <a:noAutofit/>
          </a:bodyPr>
          <a:lstStyle/>
          <a:p>
            <a:r>
              <a:rPr lang="fr-FR" dirty="0"/>
              <a:t>Les types de fichiers</a:t>
            </a:r>
          </a:p>
        </p:txBody>
      </p:sp>
      <p:sp>
        <p:nvSpPr>
          <p:cNvPr id="3" name="Espace réservé du contenu 2">
            <a:extLst>
              <a:ext uri="{FF2B5EF4-FFF2-40B4-BE49-F238E27FC236}">
                <a16:creationId xmlns:a16="http://schemas.microsoft.com/office/drawing/2014/main" id="{AFB05FFF-644B-60BC-7067-A0A95F804634}"/>
              </a:ext>
            </a:extLst>
          </p:cNvPr>
          <p:cNvSpPr>
            <a:spLocks noGrp="1"/>
          </p:cNvSpPr>
          <p:nvPr>
            <p:ph idx="1"/>
          </p:nvPr>
        </p:nvSpPr>
        <p:spPr>
          <a:xfrm>
            <a:off x="763044" y="1651889"/>
            <a:ext cx="10515600" cy="606679"/>
          </a:xfrm>
        </p:spPr>
        <p:txBody>
          <a:bodyPr>
            <a:noAutofit/>
          </a:bodyPr>
          <a:lstStyle/>
          <a:p>
            <a:pPr lvl="0"/>
            <a:r>
              <a:rPr lang="fr-CA" dirty="0"/>
              <a:t>Seuls les EPUB à mise en page fluide sont accessibles</a:t>
            </a:r>
          </a:p>
        </p:txBody>
      </p:sp>
      <p:pic>
        <p:nvPicPr>
          <p:cNvPr id="5" name="Image 4">
            <a:extLst>
              <a:ext uri="{FF2B5EF4-FFF2-40B4-BE49-F238E27FC236}">
                <a16:creationId xmlns:a16="http://schemas.microsoft.com/office/drawing/2014/main" id="{A5F2C296-97FD-F2EE-DC42-B68D5DC193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385997" y="2190066"/>
            <a:ext cx="1668831" cy="795904"/>
          </a:xfrm>
          <a:prstGeom prst="rect">
            <a:avLst/>
          </a:prstGeom>
        </p:spPr>
      </p:pic>
      <p:pic>
        <p:nvPicPr>
          <p:cNvPr id="7" name="Image 6">
            <a:extLst>
              <a:ext uri="{FF2B5EF4-FFF2-40B4-BE49-F238E27FC236}">
                <a16:creationId xmlns:a16="http://schemas.microsoft.com/office/drawing/2014/main" id="{999506B4-91FB-5339-E9A3-51D26FA211AE}"/>
              </a:ext>
            </a:extLst>
          </p:cNvPr>
          <p:cNvPicPr>
            <a:picLocks noChangeAspect="1"/>
          </p:cNvPicPr>
          <p:nvPr/>
        </p:nvPicPr>
        <p:blipFill>
          <a:blip r:embed="rId5"/>
          <a:stretch>
            <a:fillRect/>
          </a:stretch>
        </p:blipFill>
        <p:spPr>
          <a:xfrm>
            <a:off x="2924268" y="2142529"/>
            <a:ext cx="5074047" cy="1073872"/>
          </a:xfrm>
          <a:prstGeom prst="rect">
            <a:avLst/>
          </a:prstGeom>
        </p:spPr>
      </p:pic>
      <p:pic>
        <p:nvPicPr>
          <p:cNvPr id="9" name="Image 8">
            <a:extLst>
              <a:ext uri="{FF2B5EF4-FFF2-40B4-BE49-F238E27FC236}">
                <a16:creationId xmlns:a16="http://schemas.microsoft.com/office/drawing/2014/main" id="{B8CABB26-56B8-2C28-0AC4-C2EE75412A0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63044" y="1989505"/>
            <a:ext cx="2047862" cy="1270192"/>
          </a:xfrm>
          <a:prstGeom prst="rect">
            <a:avLst/>
          </a:prstGeom>
        </p:spPr>
      </p:pic>
      <p:sp>
        <p:nvSpPr>
          <p:cNvPr id="10" name="Espace réservé du contenu 2">
            <a:extLst>
              <a:ext uri="{FF2B5EF4-FFF2-40B4-BE49-F238E27FC236}">
                <a16:creationId xmlns:a16="http://schemas.microsoft.com/office/drawing/2014/main" id="{B9F1EFDC-06D1-D653-F30B-C88E743329BF}"/>
              </a:ext>
            </a:extLst>
          </p:cNvPr>
          <p:cNvSpPr txBox="1">
            <a:spLocks/>
          </p:cNvSpPr>
          <p:nvPr/>
        </p:nvSpPr>
        <p:spPr>
          <a:xfrm>
            <a:off x="763044" y="2922372"/>
            <a:ext cx="10515600" cy="4347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L’efficacité des fonctions d’accessibilité dépend de la qualité et de la configuration du fichier numérique fourni par l’éditeur.</a:t>
            </a:r>
          </a:p>
          <a:p>
            <a:r>
              <a:rPr lang="fr-CA" dirty="0"/>
              <a:t>Présentement, nous travaillons à améliorer la synthèse vocale.</a:t>
            </a:r>
          </a:p>
          <a:p>
            <a:r>
              <a:rPr lang="fr-CA" dirty="0"/>
              <a:t>Les livres numériques de </a:t>
            </a:r>
            <a:r>
              <a:rPr lang="fr-CA" dirty="0" err="1"/>
              <a:t>Biblius</a:t>
            </a:r>
            <a:r>
              <a:rPr lang="fr-CA" dirty="0"/>
              <a:t> sont compatibles avec les outils de synthèse vocale utilisés par les EHDAA  pour les livres à mise en page simple, comme les romans. La compatibilité n’est pas garantie pour des livres comme des documentaires, </a:t>
            </a:r>
            <a:r>
              <a:rPr lang="fr-CA" dirty="0">
                <a:solidFill>
                  <a:schemeClr val="tx1"/>
                </a:solidFill>
              </a:rPr>
              <a:t>des bandes dessinées ou des albums</a:t>
            </a:r>
            <a:r>
              <a:rPr lang="fr-CA" dirty="0"/>
              <a:t>.</a:t>
            </a:r>
          </a:p>
          <a:p>
            <a:endParaRPr lang="fr-CA" dirty="0"/>
          </a:p>
        </p:txBody>
      </p:sp>
    </p:spTree>
    <p:extLst>
      <p:ext uri="{BB962C8B-B14F-4D97-AF65-F5344CB8AC3E}">
        <p14:creationId xmlns:p14="http://schemas.microsoft.com/office/powerpoint/2010/main" val="192617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7F9E19-6C51-44D4-0F8A-14245D9AD331}"/>
            </a:ext>
          </a:extLst>
        </p:cNvPr>
        <p:cNvGrpSpPr/>
        <p:nvPr/>
      </p:nvGrpSpPr>
      <p:grpSpPr>
        <a:xfrm>
          <a:off x="0" y="0"/>
          <a:ext cx="0" cy="0"/>
          <a:chOff x="0" y="0"/>
          <a:chExt cx="0" cy="0"/>
        </a:xfrm>
      </p:grpSpPr>
      <p:sp>
        <p:nvSpPr>
          <p:cNvPr id="15" name="Titre 2">
            <a:extLst>
              <a:ext uri="{FF2B5EF4-FFF2-40B4-BE49-F238E27FC236}">
                <a16:creationId xmlns:a16="http://schemas.microsoft.com/office/drawing/2014/main" id="{B34FF566-6225-8B8B-53C8-9EA54FACE666}"/>
              </a:ext>
            </a:extLst>
          </p:cNvPr>
          <p:cNvSpPr txBox="1">
            <a:spLocks/>
          </p:cNvSpPr>
          <p:nvPr/>
        </p:nvSpPr>
        <p:spPr>
          <a:xfrm>
            <a:off x="4681172" y="1722432"/>
            <a:ext cx="7782100" cy="293812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algn="l"/>
            <a:r>
              <a:rPr lang="fr-FR" sz="8400" dirty="0">
                <a:solidFill>
                  <a:schemeClr val="bg1"/>
                </a:solidFill>
              </a:rPr>
              <a:t>Les outils d’accessibilité</a:t>
            </a:r>
          </a:p>
        </p:txBody>
      </p:sp>
    </p:spTree>
    <p:extLst>
      <p:ext uri="{BB962C8B-B14F-4D97-AF65-F5344CB8AC3E}">
        <p14:creationId xmlns:p14="http://schemas.microsoft.com/office/powerpoint/2010/main" val="5074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p:txBody>
          <a:bodyPr>
            <a:noAutofit/>
          </a:bodyPr>
          <a:lstStyle/>
          <a:p>
            <a:r>
              <a:rPr lang="fr-FR" dirty="0"/>
              <a:t>Le lecteur Web</a:t>
            </a:r>
          </a:p>
        </p:txBody>
      </p:sp>
      <p:sp>
        <p:nvSpPr>
          <p:cNvPr id="3" name="Espace réservé du contenu 2">
            <a:extLst>
              <a:ext uri="{FF2B5EF4-FFF2-40B4-BE49-F238E27FC236}">
                <a16:creationId xmlns:a16="http://schemas.microsoft.com/office/drawing/2014/main" id="{D87ED6B5-A72D-C925-C8AB-F08E4D42358F}"/>
              </a:ext>
            </a:extLst>
          </p:cNvPr>
          <p:cNvSpPr>
            <a:spLocks noGrp="1"/>
          </p:cNvSpPr>
          <p:nvPr>
            <p:ph idx="1"/>
          </p:nvPr>
        </p:nvSpPr>
        <p:spPr>
          <a:xfrm>
            <a:off x="873196" y="6066496"/>
            <a:ext cx="10879059" cy="581001"/>
          </a:xfrm>
        </p:spPr>
        <p:txBody>
          <a:bodyPr>
            <a:noAutofit/>
          </a:bodyPr>
          <a:lstStyle/>
          <a:p>
            <a:pPr marL="0" lvl="0" indent="0">
              <a:buNone/>
            </a:pPr>
            <a:r>
              <a:rPr lang="fr-CA" dirty="0"/>
              <a:t>Les outils d’accessibilité sont disponibles à même le lecteur </a:t>
            </a:r>
            <a:r>
              <a:rPr lang="fr-CA" dirty="0">
                <a:solidFill>
                  <a:srgbClr val="FF0000"/>
                </a:solidFill>
              </a:rPr>
              <a:t>W</a:t>
            </a:r>
            <a:r>
              <a:rPr lang="fr-CA" dirty="0"/>
              <a:t>eb.</a:t>
            </a:r>
            <a:endParaRPr lang="fr-FR" dirty="0"/>
          </a:p>
        </p:txBody>
      </p:sp>
      <p:pic>
        <p:nvPicPr>
          <p:cNvPr id="5" name="Image 4">
            <a:extLst>
              <a:ext uri="{FF2B5EF4-FFF2-40B4-BE49-F238E27FC236}">
                <a16:creationId xmlns:a16="http://schemas.microsoft.com/office/drawing/2014/main" id="{E556C86D-4742-957C-449D-1D874E91677C}"/>
              </a:ext>
            </a:extLst>
          </p:cNvPr>
          <p:cNvPicPr>
            <a:picLocks noChangeAspect="1"/>
          </p:cNvPicPr>
          <p:nvPr/>
        </p:nvPicPr>
        <p:blipFill>
          <a:blip r:embed="rId2"/>
          <a:srcRect/>
          <a:stretch/>
        </p:blipFill>
        <p:spPr>
          <a:xfrm>
            <a:off x="2085700" y="1505727"/>
            <a:ext cx="8020599" cy="4446522"/>
          </a:xfrm>
          <a:prstGeom prst="rect">
            <a:avLst/>
          </a:prstGeom>
        </p:spPr>
      </p:pic>
    </p:spTree>
    <p:extLst>
      <p:ext uri="{BB962C8B-B14F-4D97-AF65-F5344CB8AC3E}">
        <p14:creationId xmlns:p14="http://schemas.microsoft.com/office/powerpoint/2010/main" val="25758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p:txBody>
          <a:bodyPr>
            <a:noAutofit/>
          </a:bodyPr>
          <a:lstStyle/>
          <a:p>
            <a:r>
              <a:rPr lang="fr-FR" dirty="0"/>
              <a:t>Le lecteur Web</a:t>
            </a:r>
          </a:p>
        </p:txBody>
      </p:sp>
      <p:sp>
        <p:nvSpPr>
          <p:cNvPr id="3" name="Espace réservé du contenu 2">
            <a:extLst>
              <a:ext uri="{FF2B5EF4-FFF2-40B4-BE49-F238E27FC236}">
                <a16:creationId xmlns:a16="http://schemas.microsoft.com/office/drawing/2014/main" id="{D87ED6B5-A72D-C925-C8AB-F08E4D42358F}"/>
              </a:ext>
            </a:extLst>
          </p:cNvPr>
          <p:cNvSpPr>
            <a:spLocks noGrp="1"/>
          </p:cNvSpPr>
          <p:nvPr>
            <p:ph idx="1"/>
          </p:nvPr>
        </p:nvSpPr>
        <p:spPr>
          <a:xfrm>
            <a:off x="298485" y="5792361"/>
            <a:ext cx="11595029" cy="581001"/>
          </a:xfrm>
        </p:spPr>
        <p:txBody>
          <a:bodyPr>
            <a:noAutofit/>
          </a:bodyPr>
          <a:lstStyle/>
          <a:p>
            <a:pPr marL="0" lvl="0" indent="0">
              <a:buNone/>
            </a:pPr>
            <a:r>
              <a:rPr lang="fr-CA" dirty="0"/>
              <a:t>La différence entre un EPUB fluide et un EPUB mise en page fixe/PDF</a:t>
            </a:r>
            <a:endParaRPr lang="fr-FR" dirty="0"/>
          </a:p>
        </p:txBody>
      </p:sp>
      <p:pic>
        <p:nvPicPr>
          <p:cNvPr id="6" name="Image 5" descr="Une image contenant texte, capture d’écran, Police, nombre&#10;&#10;Description générée automatiquement">
            <a:extLst>
              <a:ext uri="{FF2B5EF4-FFF2-40B4-BE49-F238E27FC236}">
                <a16:creationId xmlns:a16="http://schemas.microsoft.com/office/drawing/2014/main" id="{BEFB91DE-3FE2-3EC4-39C7-407B03ED8C55}"/>
              </a:ext>
            </a:extLst>
          </p:cNvPr>
          <p:cNvPicPr>
            <a:picLocks noChangeAspect="1"/>
          </p:cNvPicPr>
          <p:nvPr/>
        </p:nvPicPr>
        <p:blipFill>
          <a:blip r:embed="rId2"/>
          <a:stretch>
            <a:fillRect/>
          </a:stretch>
        </p:blipFill>
        <p:spPr>
          <a:xfrm>
            <a:off x="19051" y="2150488"/>
            <a:ext cx="6031717" cy="3371413"/>
          </a:xfrm>
          <a:prstGeom prst="rect">
            <a:avLst/>
          </a:prstGeom>
        </p:spPr>
      </p:pic>
      <p:pic>
        <p:nvPicPr>
          <p:cNvPr id="8" name="Image 7" descr="Une image contenant texte, capture d’écran, Dessin animé, dessin humoristique&#10;&#10;Description générée automatiquement">
            <a:extLst>
              <a:ext uri="{FF2B5EF4-FFF2-40B4-BE49-F238E27FC236}">
                <a16:creationId xmlns:a16="http://schemas.microsoft.com/office/drawing/2014/main" id="{CDA8728C-2E72-F154-C510-09C176FE9A3A}"/>
              </a:ext>
            </a:extLst>
          </p:cNvPr>
          <p:cNvPicPr>
            <a:picLocks noChangeAspect="1"/>
          </p:cNvPicPr>
          <p:nvPr/>
        </p:nvPicPr>
        <p:blipFill>
          <a:blip r:embed="rId3"/>
          <a:stretch>
            <a:fillRect/>
          </a:stretch>
        </p:blipFill>
        <p:spPr>
          <a:xfrm>
            <a:off x="6160284" y="2232341"/>
            <a:ext cx="5954636" cy="3300160"/>
          </a:xfrm>
          <a:prstGeom prst="rect">
            <a:avLst/>
          </a:prstGeom>
        </p:spPr>
      </p:pic>
    </p:spTree>
    <p:extLst>
      <p:ext uri="{BB962C8B-B14F-4D97-AF65-F5344CB8AC3E}">
        <p14:creationId xmlns:p14="http://schemas.microsoft.com/office/powerpoint/2010/main" val="10258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p:txBody>
          <a:bodyPr>
            <a:noAutofit/>
          </a:bodyPr>
          <a:lstStyle/>
          <a:p>
            <a:r>
              <a:rPr lang="fr-FR" dirty="0"/>
              <a:t>Les paramètres d’accessibilité</a:t>
            </a:r>
          </a:p>
        </p:txBody>
      </p:sp>
      <p:pic>
        <p:nvPicPr>
          <p:cNvPr id="5" name="Image 4">
            <a:extLst>
              <a:ext uri="{FF2B5EF4-FFF2-40B4-BE49-F238E27FC236}">
                <a16:creationId xmlns:a16="http://schemas.microsoft.com/office/drawing/2014/main" id="{E556C86D-4742-957C-449D-1D874E91677C}"/>
              </a:ext>
            </a:extLst>
          </p:cNvPr>
          <p:cNvPicPr>
            <a:picLocks noChangeAspect="1"/>
          </p:cNvPicPr>
          <p:nvPr/>
        </p:nvPicPr>
        <p:blipFill>
          <a:blip r:embed="rId2"/>
          <a:srcRect/>
          <a:stretch/>
        </p:blipFill>
        <p:spPr>
          <a:xfrm>
            <a:off x="2085700" y="1788195"/>
            <a:ext cx="8020599" cy="4430226"/>
          </a:xfrm>
          <a:prstGeom prst="rect">
            <a:avLst/>
          </a:prstGeom>
        </p:spPr>
      </p:pic>
    </p:spTree>
    <p:extLst>
      <p:ext uri="{BB962C8B-B14F-4D97-AF65-F5344CB8AC3E}">
        <p14:creationId xmlns:p14="http://schemas.microsoft.com/office/powerpoint/2010/main" val="176665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p:txBody>
          <a:bodyPr>
            <a:noAutofit/>
          </a:bodyPr>
          <a:lstStyle/>
          <a:p>
            <a:r>
              <a:rPr lang="fr-FR" dirty="0"/>
              <a:t>Les paramètres d’accessibilité</a:t>
            </a:r>
          </a:p>
        </p:txBody>
      </p:sp>
      <p:pic>
        <p:nvPicPr>
          <p:cNvPr id="5" name="Image 4">
            <a:extLst>
              <a:ext uri="{FF2B5EF4-FFF2-40B4-BE49-F238E27FC236}">
                <a16:creationId xmlns:a16="http://schemas.microsoft.com/office/drawing/2014/main" id="{E556C86D-4742-957C-449D-1D874E91677C}"/>
              </a:ext>
            </a:extLst>
          </p:cNvPr>
          <p:cNvPicPr>
            <a:picLocks noChangeAspect="1"/>
          </p:cNvPicPr>
          <p:nvPr/>
        </p:nvPicPr>
        <p:blipFill>
          <a:blip r:embed="rId2"/>
          <a:srcRect/>
          <a:stretch/>
        </p:blipFill>
        <p:spPr>
          <a:xfrm>
            <a:off x="1540524" y="1760763"/>
            <a:ext cx="2966183" cy="4430226"/>
          </a:xfrm>
          <a:prstGeom prst="rect">
            <a:avLst/>
          </a:prstGeom>
        </p:spPr>
      </p:pic>
      <p:sp>
        <p:nvSpPr>
          <p:cNvPr id="3" name="Espace réservé du contenu 2">
            <a:extLst>
              <a:ext uri="{FF2B5EF4-FFF2-40B4-BE49-F238E27FC236}">
                <a16:creationId xmlns:a16="http://schemas.microsoft.com/office/drawing/2014/main" id="{25D16CB1-ABC9-DDF8-7AD7-087F9A5FEEC8}"/>
              </a:ext>
            </a:extLst>
          </p:cNvPr>
          <p:cNvSpPr>
            <a:spLocks noGrp="1"/>
          </p:cNvSpPr>
          <p:nvPr>
            <p:ph idx="1"/>
          </p:nvPr>
        </p:nvSpPr>
        <p:spPr>
          <a:xfrm>
            <a:off x="4992624" y="1760763"/>
            <a:ext cx="7061383" cy="4576029"/>
          </a:xfrm>
        </p:spPr>
        <p:txBody>
          <a:bodyPr>
            <a:noAutofit/>
          </a:bodyPr>
          <a:lstStyle/>
          <a:p>
            <a:pPr marL="0" lvl="0" indent="0">
              <a:buNone/>
            </a:pPr>
            <a:r>
              <a:rPr lang="fr-CA" dirty="0"/>
              <a:t>La police </a:t>
            </a:r>
            <a:r>
              <a:rPr lang="fr-CA" dirty="0" err="1"/>
              <a:t>AccessibleDfA</a:t>
            </a:r>
            <a:r>
              <a:rPr lang="fr-CA" dirty="0"/>
              <a:t> permet aux personnes ayant des besoins particuliers comme la Dyslexie, mais est aussi adaptée pour les personnes malvoyantes.</a:t>
            </a:r>
            <a:endParaRPr lang="fr-FR" dirty="0"/>
          </a:p>
        </p:txBody>
      </p:sp>
    </p:spTree>
    <p:extLst>
      <p:ext uri="{BB962C8B-B14F-4D97-AF65-F5344CB8AC3E}">
        <p14:creationId xmlns:p14="http://schemas.microsoft.com/office/powerpoint/2010/main" val="14435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p:txBody>
          <a:bodyPr>
            <a:noAutofit/>
          </a:bodyPr>
          <a:lstStyle/>
          <a:p>
            <a:r>
              <a:rPr lang="fr-FR" dirty="0"/>
              <a:t>Changer la police</a:t>
            </a:r>
          </a:p>
        </p:txBody>
      </p:sp>
      <p:pic>
        <p:nvPicPr>
          <p:cNvPr id="5" name="Image 4">
            <a:extLst>
              <a:ext uri="{FF2B5EF4-FFF2-40B4-BE49-F238E27FC236}">
                <a16:creationId xmlns:a16="http://schemas.microsoft.com/office/drawing/2014/main" id="{E556C86D-4742-957C-449D-1D874E91677C}"/>
              </a:ext>
            </a:extLst>
          </p:cNvPr>
          <p:cNvPicPr>
            <a:picLocks noChangeAspect="1"/>
          </p:cNvPicPr>
          <p:nvPr/>
        </p:nvPicPr>
        <p:blipFill>
          <a:blip r:embed="rId2"/>
          <a:srcRect/>
          <a:stretch/>
        </p:blipFill>
        <p:spPr>
          <a:xfrm>
            <a:off x="2087001" y="1788195"/>
            <a:ext cx="8017996" cy="4430226"/>
          </a:xfrm>
          <a:prstGeom prst="rect">
            <a:avLst/>
          </a:prstGeom>
        </p:spPr>
      </p:pic>
    </p:spTree>
    <p:extLst>
      <p:ext uri="{BB962C8B-B14F-4D97-AF65-F5344CB8AC3E}">
        <p14:creationId xmlns:p14="http://schemas.microsoft.com/office/powerpoint/2010/main" val="19283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4C61-C817-A30B-BF68-398718C1B0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8AF495-9B65-D022-84EA-E244CF094287}"/>
              </a:ext>
            </a:extLst>
          </p:cNvPr>
          <p:cNvSpPr>
            <a:spLocks noGrp="1"/>
          </p:cNvSpPr>
          <p:nvPr>
            <p:ph type="title"/>
          </p:nvPr>
        </p:nvSpPr>
        <p:spPr/>
        <p:txBody>
          <a:bodyPr>
            <a:noAutofit/>
          </a:bodyPr>
          <a:lstStyle/>
          <a:p>
            <a:r>
              <a:rPr lang="fr-FR" dirty="0"/>
              <a:t>Objectifs de la présentation</a:t>
            </a:r>
          </a:p>
        </p:txBody>
      </p:sp>
      <p:sp>
        <p:nvSpPr>
          <p:cNvPr id="3" name="Espace réservé du contenu 2">
            <a:extLst>
              <a:ext uri="{FF2B5EF4-FFF2-40B4-BE49-F238E27FC236}">
                <a16:creationId xmlns:a16="http://schemas.microsoft.com/office/drawing/2014/main" id="{AFB05FFF-644B-60BC-7067-A0A95F804634}"/>
              </a:ext>
            </a:extLst>
          </p:cNvPr>
          <p:cNvSpPr>
            <a:spLocks noGrp="1"/>
          </p:cNvSpPr>
          <p:nvPr>
            <p:ph idx="1"/>
          </p:nvPr>
        </p:nvSpPr>
        <p:spPr>
          <a:xfrm>
            <a:off x="712940" y="2317309"/>
            <a:ext cx="6552156" cy="3352165"/>
          </a:xfrm>
        </p:spPr>
        <p:txBody>
          <a:bodyPr>
            <a:noAutofit/>
          </a:bodyPr>
          <a:lstStyle/>
          <a:p>
            <a:pPr lvl="0"/>
            <a:r>
              <a:rPr lang="fr-CA" dirty="0"/>
              <a:t>Présenter les outils d'accessibilité offerts par Biblius</a:t>
            </a:r>
          </a:p>
          <a:p>
            <a:pPr lvl="0"/>
            <a:r>
              <a:rPr lang="fr-CA" dirty="0"/>
              <a:t>Montrer comment ces outils répondent aux besoins des élèves ayant des besoins particuliers</a:t>
            </a:r>
          </a:p>
          <a:p>
            <a:pPr lvl="0"/>
            <a:r>
              <a:rPr lang="fr-CA" dirty="0"/>
              <a:t>Démontrer comment ces outils contribuent à l’équité et à l’inclusion dans le milieu scolaire</a:t>
            </a:r>
            <a:endParaRPr lang="fr-FR" dirty="0"/>
          </a:p>
        </p:txBody>
      </p:sp>
      <p:pic>
        <p:nvPicPr>
          <p:cNvPr id="11" name="Graphique 10">
            <a:extLst>
              <a:ext uri="{FF2B5EF4-FFF2-40B4-BE49-F238E27FC236}">
                <a16:creationId xmlns:a16="http://schemas.microsoft.com/office/drawing/2014/main" id="{BB316004-D6F5-BC44-14B2-465E4F5667A6}"/>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121994" y="1551500"/>
            <a:ext cx="4883785" cy="4883785"/>
          </a:xfrm>
          <a:prstGeom prst="rect">
            <a:avLst/>
          </a:prstGeom>
        </p:spPr>
      </p:pic>
    </p:spTree>
    <p:extLst>
      <p:ext uri="{BB962C8B-B14F-4D97-AF65-F5344CB8AC3E}">
        <p14:creationId xmlns:p14="http://schemas.microsoft.com/office/powerpoint/2010/main" val="40595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p:txBody>
          <a:bodyPr>
            <a:noAutofit/>
          </a:bodyPr>
          <a:lstStyle/>
          <a:p>
            <a:r>
              <a:rPr lang="fr-FR" dirty="0"/>
              <a:t>Augmenter la police</a:t>
            </a:r>
          </a:p>
        </p:txBody>
      </p:sp>
      <p:pic>
        <p:nvPicPr>
          <p:cNvPr id="5" name="Image 4">
            <a:extLst>
              <a:ext uri="{FF2B5EF4-FFF2-40B4-BE49-F238E27FC236}">
                <a16:creationId xmlns:a16="http://schemas.microsoft.com/office/drawing/2014/main" id="{E556C86D-4742-957C-449D-1D874E91677C}"/>
              </a:ext>
            </a:extLst>
          </p:cNvPr>
          <p:cNvPicPr>
            <a:picLocks noChangeAspect="1"/>
          </p:cNvPicPr>
          <p:nvPr/>
        </p:nvPicPr>
        <p:blipFill>
          <a:blip r:embed="rId2"/>
          <a:srcRect/>
          <a:stretch/>
        </p:blipFill>
        <p:spPr>
          <a:xfrm>
            <a:off x="2122992" y="1788195"/>
            <a:ext cx="7946013" cy="4430226"/>
          </a:xfrm>
          <a:prstGeom prst="rect">
            <a:avLst/>
          </a:prstGeom>
        </p:spPr>
      </p:pic>
    </p:spTree>
    <p:extLst>
      <p:ext uri="{BB962C8B-B14F-4D97-AF65-F5344CB8AC3E}">
        <p14:creationId xmlns:p14="http://schemas.microsoft.com/office/powerpoint/2010/main" val="154987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p:txBody>
          <a:bodyPr>
            <a:noAutofit/>
          </a:bodyPr>
          <a:lstStyle/>
          <a:p>
            <a:r>
              <a:rPr lang="fr-FR" dirty="0"/>
              <a:t>La synthèse vocale</a:t>
            </a:r>
          </a:p>
        </p:txBody>
      </p:sp>
      <p:pic>
        <p:nvPicPr>
          <p:cNvPr id="5" name="Image 4">
            <a:extLst>
              <a:ext uri="{FF2B5EF4-FFF2-40B4-BE49-F238E27FC236}">
                <a16:creationId xmlns:a16="http://schemas.microsoft.com/office/drawing/2014/main" id="{E556C86D-4742-957C-449D-1D874E91677C}"/>
              </a:ext>
            </a:extLst>
          </p:cNvPr>
          <p:cNvPicPr>
            <a:picLocks noChangeAspect="1"/>
          </p:cNvPicPr>
          <p:nvPr/>
        </p:nvPicPr>
        <p:blipFill>
          <a:blip r:embed="rId2"/>
          <a:srcRect/>
          <a:stretch/>
        </p:blipFill>
        <p:spPr>
          <a:xfrm>
            <a:off x="2122132" y="1788195"/>
            <a:ext cx="7947733" cy="4430226"/>
          </a:xfrm>
          <a:prstGeom prst="rect">
            <a:avLst/>
          </a:prstGeom>
        </p:spPr>
      </p:pic>
    </p:spTree>
    <p:extLst>
      <p:ext uri="{BB962C8B-B14F-4D97-AF65-F5344CB8AC3E}">
        <p14:creationId xmlns:p14="http://schemas.microsoft.com/office/powerpoint/2010/main" val="221531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p:txBody>
          <a:bodyPr>
            <a:noAutofit/>
          </a:bodyPr>
          <a:lstStyle/>
          <a:p>
            <a:r>
              <a:rPr lang="fr-FR" dirty="0"/>
              <a:t>La synthèse vocale</a:t>
            </a:r>
          </a:p>
        </p:txBody>
      </p:sp>
      <p:pic>
        <p:nvPicPr>
          <p:cNvPr id="5" name="Image 4">
            <a:extLst>
              <a:ext uri="{FF2B5EF4-FFF2-40B4-BE49-F238E27FC236}">
                <a16:creationId xmlns:a16="http://schemas.microsoft.com/office/drawing/2014/main" id="{E556C86D-4742-957C-449D-1D874E91677C}"/>
              </a:ext>
            </a:extLst>
          </p:cNvPr>
          <p:cNvPicPr>
            <a:picLocks noChangeAspect="1"/>
          </p:cNvPicPr>
          <p:nvPr/>
        </p:nvPicPr>
        <p:blipFill>
          <a:blip r:embed="rId2"/>
          <a:srcRect/>
          <a:stretch/>
        </p:blipFill>
        <p:spPr>
          <a:xfrm>
            <a:off x="2137471" y="1623603"/>
            <a:ext cx="7917054" cy="4430226"/>
          </a:xfrm>
          <a:prstGeom prst="rect">
            <a:avLst/>
          </a:prstGeom>
        </p:spPr>
      </p:pic>
      <p:sp>
        <p:nvSpPr>
          <p:cNvPr id="3" name="Espace réservé du contenu 2">
            <a:extLst>
              <a:ext uri="{FF2B5EF4-FFF2-40B4-BE49-F238E27FC236}">
                <a16:creationId xmlns:a16="http://schemas.microsoft.com/office/drawing/2014/main" id="{E66F718C-D2C1-BA85-6318-4A7B14E89942}"/>
              </a:ext>
            </a:extLst>
          </p:cNvPr>
          <p:cNvSpPr>
            <a:spLocks noGrp="1"/>
          </p:cNvSpPr>
          <p:nvPr>
            <p:ph idx="1"/>
          </p:nvPr>
        </p:nvSpPr>
        <p:spPr>
          <a:xfrm>
            <a:off x="0" y="6020961"/>
            <a:ext cx="12512259" cy="1325563"/>
          </a:xfrm>
        </p:spPr>
        <p:txBody>
          <a:bodyPr>
            <a:noAutofit/>
          </a:bodyPr>
          <a:lstStyle/>
          <a:p>
            <a:pPr marL="0" lvl="0" indent="0">
              <a:buNone/>
            </a:pPr>
            <a:r>
              <a:rPr lang="fr-CA" dirty="0"/>
              <a:t>Pour le moment, il n’est pas possible de commencer la lecture à n’importe quel endroit dans le texte, mais nous travaillons à ajouter cette fonctionnalité.</a:t>
            </a:r>
            <a:endParaRPr lang="fr-FR" dirty="0"/>
          </a:p>
        </p:txBody>
      </p:sp>
    </p:spTree>
    <p:extLst>
      <p:ext uri="{BB962C8B-B14F-4D97-AF65-F5344CB8AC3E}">
        <p14:creationId xmlns:p14="http://schemas.microsoft.com/office/powerpoint/2010/main" val="253067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7F9E19-6C51-44D4-0F8A-14245D9AD331}"/>
            </a:ext>
          </a:extLst>
        </p:cNvPr>
        <p:cNvGrpSpPr/>
        <p:nvPr/>
      </p:nvGrpSpPr>
      <p:grpSpPr>
        <a:xfrm>
          <a:off x="0" y="0"/>
          <a:ext cx="0" cy="0"/>
          <a:chOff x="0" y="0"/>
          <a:chExt cx="0" cy="0"/>
        </a:xfrm>
      </p:grpSpPr>
      <p:sp>
        <p:nvSpPr>
          <p:cNvPr id="15" name="Titre 2">
            <a:extLst>
              <a:ext uri="{FF2B5EF4-FFF2-40B4-BE49-F238E27FC236}">
                <a16:creationId xmlns:a16="http://schemas.microsoft.com/office/drawing/2014/main" id="{B34FF566-6225-8B8B-53C8-9EA54FACE666}"/>
              </a:ext>
            </a:extLst>
          </p:cNvPr>
          <p:cNvSpPr txBox="1">
            <a:spLocks/>
          </p:cNvSpPr>
          <p:nvPr/>
        </p:nvSpPr>
        <p:spPr>
          <a:xfrm>
            <a:off x="4681172" y="1722432"/>
            <a:ext cx="7782100" cy="293812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algn="l"/>
            <a:r>
              <a:rPr lang="fr-FR" sz="8400" dirty="0">
                <a:solidFill>
                  <a:schemeClr val="bg1"/>
                </a:solidFill>
              </a:rPr>
              <a:t>Les livres </a:t>
            </a:r>
          </a:p>
          <a:p>
            <a:pPr algn="l"/>
            <a:r>
              <a:rPr lang="fr-FR" sz="8400" dirty="0">
                <a:solidFill>
                  <a:schemeClr val="bg1"/>
                </a:solidFill>
              </a:rPr>
              <a:t>FROG</a:t>
            </a:r>
          </a:p>
        </p:txBody>
      </p:sp>
    </p:spTree>
    <p:extLst>
      <p:ext uri="{BB962C8B-B14F-4D97-AF65-F5344CB8AC3E}">
        <p14:creationId xmlns:p14="http://schemas.microsoft.com/office/powerpoint/2010/main" val="38977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4C61-C817-A30B-BF68-398718C1B0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8AF495-9B65-D022-84EA-E244CF094287}"/>
              </a:ext>
            </a:extLst>
          </p:cNvPr>
          <p:cNvSpPr>
            <a:spLocks noGrp="1"/>
          </p:cNvSpPr>
          <p:nvPr>
            <p:ph type="title"/>
          </p:nvPr>
        </p:nvSpPr>
        <p:spPr/>
        <p:txBody>
          <a:bodyPr>
            <a:noAutofit/>
          </a:bodyPr>
          <a:lstStyle/>
          <a:p>
            <a:r>
              <a:rPr lang="fr-FR" dirty="0"/>
              <a:t>C’est quoi un livre FROG?</a:t>
            </a:r>
          </a:p>
        </p:txBody>
      </p:sp>
      <p:sp>
        <p:nvSpPr>
          <p:cNvPr id="3" name="Espace réservé du contenu 2">
            <a:extLst>
              <a:ext uri="{FF2B5EF4-FFF2-40B4-BE49-F238E27FC236}">
                <a16:creationId xmlns:a16="http://schemas.microsoft.com/office/drawing/2014/main" id="{AFB05FFF-644B-60BC-7067-A0A95F804634}"/>
              </a:ext>
            </a:extLst>
          </p:cNvPr>
          <p:cNvSpPr>
            <a:spLocks noGrp="1"/>
          </p:cNvSpPr>
          <p:nvPr>
            <p:ph idx="1"/>
          </p:nvPr>
        </p:nvSpPr>
        <p:spPr>
          <a:xfrm>
            <a:off x="763044" y="1697609"/>
            <a:ext cx="10515600" cy="5343271"/>
          </a:xfrm>
        </p:spPr>
        <p:txBody>
          <a:bodyPr>
            <a:noAutofit/>
          </a:bodyPr>
          <a:lstStyle/>
          <a:p>
            <a:pPr lvl="0"/>
            <a:r>
              <a:rPr lang="fr-CA" dirty="0"/>
              <a:t>Le format FROG (</a:t>
            </a:r>
            <a:r>
              <a:rPr lang="fr-CA" dirty="0" err="1"/>
              <a:t>FRee</a:t>
            </a:r>
            <a:r>
              <a:rPr lang="fr-CA" dirty="0"/>
              <a:t> </a:t>
            </a:r>
            <a:r>
              <a:rPr lang="fr-CA" dirty="0" err="1"/>
              <a:t>your</a:t>
            </a:r>
            <a:r>
              <a:rPr lang="fr-CA" dirty="0"/>
              <a:t> </a:t>
            </a:r>
            <a:r>
              <a:rPr lang="fr-CA" dirty="0" err="1"/>
              <a:t>cOGnition</a:t>
            </a:r>
            <a:r>
              <a:rPr lang="fr-CA" dirty="0"/>
              <a:t>) </a:t>
            </a:r>
          </a:p>
          <a:p>
            <a:pPr lvl="0"/>
            <a:r>
              <a:rPr lang="fr-CA" dirty="0"/>
              <a:t>Le FROG est un format de livre alimenté par l'IA et conçu pour les lecteurs </a:t>
            </a:r>
            <a:r>
              <a:rPr lang="fr-CA" dirty="0">
                <a:solidFill>
                  <a:schemeClr val="tx1"/>
                </a:solidFill>
              </a:rPr>
              <a:t>en difficulté tels que les dyslexiques, les élèves allophones et les petits lecteurs.</a:t>
            </a:r>
          </a:p>
          <a:p>
            <a:pPr lvl="0"/>
            <a:r>
              <a:rPr lang="fr-CA" dirty="0">
                <a:solidFill>
                  <a:schemeClr val="tx1"/>
                </a:solidFill>
              </a:rPr>
              <a:t>Les livres FROG interviennent pour :</a:t>
            </a:r>
          </a:p>
          <a:p>
            <a:pPr lvl="1"/>
            <a:r>
              <a:rPr lang="fr-CA" dirty="0">
                <a:solidFill>
                  <a:schemeClr val="tx1"/>
                </a:solidFill>
              </a:rPr>
              <a:t>Renforcer la compréhension de la lecture</a:t>
            </a:r>
          </a:p>
          <a:p>
            <a:pPr lvl="1"/>
            <a:r>
              <a:rPr lang="fr-CA" dirty="0">
                <a:solidFill>
                  <a:schemeClr val="tx1"/>
                </a:solidFill>
              </a:rPr>
              <a:t>Aider au décodage du code écrit</a:t>
            </a:r>
          </a:p>
          <a:p>
            <a:pPr lvl="1"/>
            <a:r>
              <a:rPr lang="fr-CA" dirty="0">
                <a:solidFill>
                  <a:schemeClr val="tx1"/>
                </a:solidFill>
              </a:rPr>
              <a:t>Améliorer la concentration</a:t>
            </a:r>
          </a:p>
          <a:p>
            <a:r>
              <a:rPr lang="fr-CA" dirty="0">
                <a:solidFill>
                  <a:schemeClr val="tx1"/>
                </a:solidFill>
              </a:rPr>
              <a:t>Les livres sont entièrement </a:t>
            </a:r>
            <a:r>
              <a:rPr lang="fr-CA" dirty="0"/>
              <a:t>personnalisables grâce à 14 outils.</a:t>
            </a:r>
          </a:p>
          <a:p>
            <a:pPr lvl="0"/>
            <a:r>
              <a:rPr lang="fr-CA" dirty="0"/>
              <a:t>Narration par voix humaine, avec surlignage du texte au fur et à mesure de la lecture. </a:t>
            </a:r>
          </a:p>
          <a:p>
            <a:pPr lvl="0"/>
            <a:endParaRPr lang="fr-FR" dirty="0"/>
          </a:p>
        </p:txBody>
      </p:sp>
    </p:spTree>
    <p:extLst>
      <p:ext uri="{BB962C8B-B14F-4D97-AF65-F5344CB8AC3E}">
        <p14:creationId xmlns:p14="http://schemas.microsoft.com/office/powerpoint/2010/main" val="24230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2827-0B0B-FFF9-F577-8255299C3D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CCB016-1525-DA60-D1AD-54111978AF42}"/>
              </a:ext>
            </a:extLst>
          </p:cNvPr>
          <p:cNvSpPr/>
          <p:nvPr/>
        </p:nvSpPr>
        <p:spPr>
          <a:xfrm>
            <a:off x="9267286" y="1452880"/>
            <a:ext cx="2147442" cy="1722162"/>
          </a:xfrm>
          <a:custGeom>
            <a:avLst/>
            <a:gdLst/>
            <a:ahLst/>
            <a:cxnLst/>
            <a:rect l="l" t="t" r="r" b="b"/>
            <a:pathLst>
              <a:path w="2638059" h="2022258">
                <a:moveTo>
                  <a:pt x="0" y="0"/>
                </a:moveTo>
                <a:lnTo>
                  <a:pt x="2638059" y="0"/>
                </a:lnTo>
                <a:lnTo>
                  <a:pt x="2638059" y="2022258"/>
                </a:lnTo>
                <a:lnTo>
                  <a:pt x="0" y="2022258"/>
                </a:lnTo>
                <a:lnTo>
                  <a:pt x="0" y="0"/>
                </a:lnTo>
                <a:close/>
              </a:path>
            </a:pathLst>
          </a:custGeom>
          <a:blipFill>
            <a:blip r:embed="rId3"/>
            <a:stretch>
              <a:fillRect/>
            </a:stretch>
          </a:blipFill>
        </p:spPr>
        <p:txBody>
          <a:bodyPr/>
          <a:lstStyle/>
          <a:p>
            <a:endParaRPr lang="fr-CA"/>
          </a:p>
        </p:txBody>
      </p:sp>
      <p:sp>
        <p:nvSpPr>
          <p:cNvPr id="5" name="Freeform 3">
            <a:extLst>
              <a:ext uri="{FF2B5EF4-FFF2-40B4-BE49-F238E27FC236}">
                <a16:creationId xmlns:a16="http://schemas.microsoft.com/office/drawing/2014/main" id="{AE006D62-9D55-361B-8D36-24661BE31BE6}"/>
              </a:ext>
            </a:extLst>
          </p:cNvPr>
          <p:cNvSpPr/>
          <p:nvPr/>
        </p:nvSpPr>
        <p:spPr>
          <a:xfrm>
            <a:off x="5237809" y="1468350"/>
            <a:ext cx="2147442" cy="1722162"/>
          </a:xfrm>
          <a:custGeom>
            <a:avLst/>
            <a:gdLst/>
            <a:ahLst/>
            <a:cxnLst/>
            <a:rect l="l" t="t" r="r" b="b"/>
            <a:pathLst>
              <a:path w="2427582" h="1991321">
                <a:moveTo>
                  <a:pt x="0" y="0"/>
                </a:moveTo>
                <a:lnTo>
                  <a:pt x="2427582" y="0"/>
                </a:lnTo>
                <a:lnTo>
                  <a:pt x="2427582" y="1991320"/>
                </a:lnTo>
                <a:lnTo>
                  <a:pt x="0" y="1991320"/>
                </a:lnTo>
                <a:lnTo>
                  <a:pt x="0" y="0"/>
                </a:lnTo>
                <a:close/>
              </a:path>
            </a:pathLst>
          </a:custGeom>
          <a:blipFill>
            <a:blip r:embed="rId4"/>
            <a:stretch>
              <a:fillRect/>
            </a:stretch>
          </a:blipFill>
        </p:spPr>
        <p:txBody>
          <a:bodyPr/>
          <a:lstStyle/>
          <a:p>
            <a:endParaRPr lang="fr-CA"/>
          </a:p>
        </p:txBody>
      </p:sp>
      <p:sp>
        <p:nvSpPr>
          <p:cNvPr id="6" name="Freeform 4">
            <a:extLst>
              <a:ext uri="{FF2B5EF4-FFF2-40B4-BE49-F238E27FC236}">
                <a16:creationId xmlns:a16="http://schemas.microsoft.com/office/drawing/2014/main" id="{2276024D-4EFE-8988-7FAB-8542FB5750B7}"/>
              </a:ext>
            </a:extLst>
          </p:cNvPr>
          <p:cNvSpPr/>
          <p:nvPr/>
        </p:nvSpPr>
        <p:spPr>
          <a:xfrm>
            <a:off x="777272" y="1498557"/>
            <a:ext cx="2147442" cy="1722163"/>
          </a:xfrm>
          <a:custGeom>
            <a:avLst/>
            <a:gdLst/>
            <a:ahLst/>
            <a:cxnLst/>
            <a:rect l="l" t="t" r="r" b="b"/>
            <a:pathLst>
              <a:path w="2385646" h="1930904">
                <a:moveTo>
                  <a:pt x="0" y="0"/>
                </a:moveTo>
                <a:lnTo>
                  <a:pt x="2385646" y="0"/>
                </a:lnTo>
                <a:lnTo>
                  <a:pt x="2385646" y="1930904"/>
                </a:lnTo>
                <a:lnTo>
                  <a:pt x="0" y="1930904"/>
                </a:lnTo>
                <a:lnTo>
                  <a:pt x="0" y="0"/>
                </a:lnTo>
                <a:close/>
              </a:path>
            </a:pathLst>
          </a:custGeom>
          <a:blipFill>
            <a:blip r:embed="rId5"/>
            <a:stretch>
              <a:fillRect/>
            </a:stretch>
          </a:blipFill>
        </p:spPr>
        <p:txBody>
          <a:bodyPr/>
          <a:lstStyle/>
          <a:p>
            <a:endParaRPr lang="fr-CA"/>
          </a:p>
        </p:txBody>
      </p:sp>
      <p:sp>
        <p:nvSpPr>
          <p:cNvPr id="7" name="Freeform 5">
            <a:extLst>
              <a:ext uri="{FF2B5EF4-FFF2-40B4-BE49-F238E27FC236}">
                <a16:creationId xmlns:a16="http://schemas.microsoft.com/office/drawing/2014/main" id="{CBF7A338-1F1D-1930-D861-A77170089D69}"/>
              </a:ext>
            </a:extLst>
          </p:cNvPr>
          <p:cNvSpPr/>
          <p:nvPr/>
        </p:nvSpPr>
        <p:spPr>
          <a:xfrm>
            <a:off x="482338" y="3220720"/>
            <a:ext cx="2844800" cy="3515360"/>
          </a:xfrm>
          <a:custGeom>
            <a:avLst/>
            <a:gdLst/>
            <a:ahLst/>
            <a:cxnLst/>
            <a:rect l="l" t="t" r="r" b="b"/>
            <a:pathLst>
              <a:path w="3323686" h="4332086">
                <a:moveTo>
                  <a:pt x="0" y="0"/>
                </a:moveTo>
                <a:lnTo>
                  <a:pt x="3323686" y="0"/>
                </a:lnTo>
                <a:lnTo>
                  <a:pt x="3323686" y="4332086"/>
                </a:lnTo>
                <a:lnTo>
                  <a:pt x="0" y="4332086"/>
                </a:lnTo>
                <a:lnTo>
                  <a:pt x="0" y="0"/>
                </a:lnTo>
                <a:close/>
              </a:path>
            </a:pathLst>
          </a:custGeom>
          <a:blipFill>
            <a:blip r:embed="rId6"/>
            <a:stretch>
              <a:fillRect/>
            </a:stretch>
          </a:blipFill>
        </p:spPr>
        <p:txBody>
          <a:bodyPr/>
          <a:lstStyle/>
          <a:p>
            <a:endParaRPr lang="fr-CA"/>
          </a:p>
        </p:txBody>
      </p:sp>
      <p:sp>
        <p:nvSpPr>
          <p:cNvPr id="8" name="Freeform 6">
            <a:extLst>
              <a:ext uri="{FF2B5EF4-FFF2-40B4-BE49-F238E27FC236}">
                <a16:creationId xmlns:a16="http://schemas.microsoft.com/office/drawing/2014/main" id="{FAAA3FB9-025C-AA85-3938-35A7143B8F11}"/>
              </a:ext>
            </a:extLst>
          </p:cNvPr>
          <p:cNvSpPr/>
          <p:nvPr/>
        </p:nvSpPr>
        <p:spPr>
          <a:xfrm>
            <a:off x="4897119" y="3220720"/>
            <a:ext cx="2844800" cy="3515360"/>
          </a:xfrm>
          <a:custGeom>
            <a:avLst/>
            <a:gdLst/>
            <a:ahLst/>
            <a:cxnLst/>
            <a:rect l="l" t="t" r="r" b="b"/>
            <a:pathLst>
              <a:path w="3324246" h="4332086">
                <a:moveTo>
                  <a:pt x="0" y="0"/>
                </a:moveTo>
                <a:lnTo>
                  <a:pt x="3324246" y="0"/>
                </a:lnTo>
                <a:lnTo>
                  <a:pt x="3324246" y="4332086"/>
                </a:lnTo>
                <a:lnTo>
                  <a:pt x="0" y="4332086"/>
                </a:lnTo>
                <a:lnTo>
                  <a:pt x="0" y="0"/>
                </a:lnTo>
                <a:close/>
              </a:path>
            </a:pathLst>
          </a:custGeom>
          <a:blipFill>
            <a:blip r:embed="rId7"/>
            <a:stretch>
              <a:fillRect/>
            </a:stretch>
          </a:blipFill>
        </p:spPr>
        <p:txBody>
          <a:bodyPr/>
          <a:lstStyle/>
          <a:p>
            <a:endParaRPr lang="fr-CA"/>
          </a:p>
        </p:txBody>
      </p:sp>
      <p:sp>
        <p:nvSpPr>
          <p:cNvPr id="9" name="Freeform 7">
            <a:extLst>
              <a:ext uri="{FF2B5EF4-FFF2-40B4-BE49-F238E27FC236}">
                <a16:creationId xmlns:a16="http://schemas.microsoft.com/office/drawing/2014/main" id="{97605605-3FB6-8244-1E9E-47AED25DEEA8}"/>
              </a:ext>
            </a:extLst>
          </p:cNvPr>
          <p:cNvSpPr/>
          <p:nvPr/>
        </p:nvSpPr>
        <p:spPr>
          <a:xfrm>
            <a:off x="8890001" y="3220720"/>
            <a:ext cx="2844800" cy="3515360"/>
          </a:xfrm>
          <a:custGeom>
            <a:avLst/>
            <a:gdLst/>
            <a:ahLst/>
            <a:cxnLst/>
            <a:rect l="l" t="t" r="r" b="b"/>
            <a:pathLst>
              <a:path w="3316119" h="4332086">
                <a:moveTo>
                  <a:pt x="0" y="0"/>
                </a:moveTo>
                <a:lnTo>
                  <a:pt x="3316118" y="0"/>
                </a:lnTo>
                <a:lnTo>
                  <a:pt x="3316118" y="4332086"/>
                </a:lnTo>
                <a:lnTo>
                  <a:pt x="0" y="4332086"/>
                </a:lnTo>
                <a:lnTo>
                  <a:pt x="0" y="0"/>
                </a:lnTo>
                <a:close/>
              </a:path>
            </a:pathLst>
          </a:custGeom>
          <a:blipFill>
            <a:blip r:embed="rId8"/>
            <a:stretch>
              <a:fillRect/>
            </a:stretch>
          </a:blipFill>
        </p:spPr>
        <p:txBody>
          <a:bodyPr/>
          <a:lstStyle/>
          <a:p>
            <a:endParaRPr lang="fr-CA"/>
          </a:p>
        </p:txBody>
      </p:sp>
      <p:sp>
        <p:nvSpPr>
          <p:cNvPr id="10" name="Titre 1">
            <a:extLst>
              <a:ext uri="{FF2B5EF4-FFF2-40B4-BE49-F238E27FC236}">
                <a16:creationId xmlns:a16="http://schemas.microsoft.com/office/drawing/2014/main" id="{9422A972-4D59-5597-C8C6-F455C1D6DE4C}"/>
              </a:ext>
            </a:extLst>
          </p:cNvPr>
          <p:cNvSpPr>
            <a:spLocks noGrp="1"/>
          </p:cNvSpPr>
          <p:nvPr>
            <p:ph type="title"/>
          </p:nvPr>
        </p:nvSpPr>
        <p:spPr>
          <a:xfrm>
            <a:off x="591020" y="65917"/>
            <a:ext cx="10515600" cy="1325563"/>
          </a:xfrm>
        </p:spPr>
        <p:txBody>
          <a:bodyPr>
            <a:noAutofit/>
          </a:bodyPr>
          <a:lstStyle/>
          <a:p>
            <a:r>
              <a:rPr lang="fr-CA" dirty="0"/>
              <a:t>Décoder, se repérer et comprendre grâce au format FROG</a:t>
            </a:r>
          </a:p>
        </p:txBody>
      </p:sp>
    </p:spTree>
    <p:extLst>
      <p:ext uri="{BB962C8B-B14F-4D97-AF65-F5344CB8AC3E}">
        <p14:creationId xmlns:p14="http://schemas.microsoft.com/office/powerpoint/2010/main" val="36305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2827-0B0B-FFF9-F577-8255299C3D72}"/>
            </a:ext>
          </a:extLst>
        </p:cNvPr>
        <p:cNvGrpSpPr/>
        <p:nvPr/>
      </p:nvGrpSpPr>
      <p:grpSpPr>
        <a:xfrm>
          <a:off x="0" y="0"/>
          <a:ext cx="0" cy="0"/>
          <a:chOff x="0" y="0"/>
          <a:chExt cx="0" cy="0"/>
        </a:xfrm>
      </p:grpSpPr>
      <p:sp>
        <p:nvSpPr>
          <p:cNvPr id="10" name="Titre 1">
            <a:extLst>
              <a:ext uri="{FF2B5EF4-FFF2-40B4-BE49-F238E27FC236}">
                <a16:creationId xmlns:a16="http://schemas.microsoft.com/office/drawing/2014/main" id="{9422A972-4D59-5597-C8C6-F455C1D6DE4C}"/>
              </a:ext>
            </a:extLst>
          </p:cNvPr>
          <p:cNvSpPr>
            <a:spLocks noGrp="1"/>
          </p:cNvSpPr>
          <p:nvPr>
            <p:ph type="title"/>
          </p:nvPr>
        </p:nvSpPr>
        <p:spPr>
          <a:xfrm>
            <a:off x="591020" y="65917"/>
            <a:ext cx="10515600" cy="1325563"/>
          </a:xfrm>
        </p:spPr>
        <p:txBody>
          <a:bodyPr>
            <a:noAutofit/>
          </a:bodyPr>
          <a:lstStyle/>
          <a:p>
            <a:r>
              <a:rPr lang="fr-CA" dirty="0"/>
              <a:t>Décoder, se repérer et comprendre grâce au format FROG</a:t>
            </a:r>
          </a:p>
        </p:txBody>
      </p:sp>
      <p:sp>
        <p:nvSpPr>
          <p:cNvPr id="3" name="Freeform 2">
            <a:extLst>
              <a:ext uri="{FF2B5EF4-FFF2-40B4-BE49-F238E27FC236}">
                <a16:creationId xmlns:a16="http://schemas.microsoft.com/office/drawing/2014/main" id="{4ED17895-95CF-EE79-51C6-49DC7C266EEA}"/>
              </a:ext>
            </a:extLst>
          </p:cNvPr>
          <p:cNvSpPr/>
          <p:nvPr/>
        </p:nvSpPr>
        <p:spPr>
          <a:xfrm>
            <a:off x="2920670" y="1391480"/>
            <a:ext cx="6350659" cy="5466520"/>
          </a:xfrm>
          <a:custGeom>
            <a:avLst/>
            <a:gdLst/>
            <a:ahLst/>
            <a:cxnLst/>
            <a:rect l="l" t="t" r="r" b="b"/>
            <a:pathLst>
              <a:path w="11993599" h="10287000">
                <a:moveTo>
                  <a:pt x="0" y="0"/>
                </a:moveTo>
                <a:lnTo>
                  <a:pt x="11993600" y="0"/>
                </a:lnTo>
                <a:lnTo>
                  <a:pt x="11993600" y="10287000"/>
                </a:lnTo>
                <a:lnTo>
                  <a:pt x="0" y="10287000"/>
                </a:lnTo>
                <a:lnTo>
                  <a:pt x="0" y="0"/>
                </a:lnTo>
                <a:close/>
              </a:path>
            </a:pathLst>
          </a:custGeom>
          <a:blipFill>
            <a:blip r:embed="rId2"/>
            <a:stretch>
              <a:fillRect/>
            </a:stretch>
          </a:blipFill>
        </p:spPr>
        <p:txBody>
          <a:bodyPr/>
          <a:lstStyle/>
          <a:p>
            <a:endParaRPr lang="fr-CA"/>
          </a:p>
        </p:txBody>
      </p:sp>
    </p:spTree>
    <p:extLst>
      <p:ext uri="{BB962C8B-B14F-4D97-AF65-F5344CB8AC3E}">
        <p14:creationId xmlns:p14="http://schemas.microsoft.com/office/powerpoint/2010/main" val="21276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2827-0B0B-FFF9-F577-8255299C3D72}"/>
            </a:ext>
          </a:extLst>
        </p:cNvPr>
        <p:cNvGrpSpPr/>
        <p:nvPr/>
      </p:nvGrpSpPr>
      <p:grpSpPr>
        <a:xfrm>
          <a:off x="0" y="0"/>
          <a:ext cx="0" cy="0"/>
          <a:chOff x="0" y="0"/>
          <a:chExt cx="0" cy="0"/>
        </a:xfrm>
      </p:grpSpPr>
      <p:sp>
        <p:nvSpPr>
          <p:cNvPr id="10" name="Titre 1">
            <a:extLst>
              <a:ext uri="{FF2B5EF4-FFF2-40B4-BE49-F238E27FC236}">
                <a16:creationId xmlns:a16="http://schemas.microsoft.com/office/drawing/2014/main" id="{9422A972-4D59-5597-C8C6-F455C1D6DE4C}"/>
              </a:ext>
            </a:extLst>
          </p:cNvPr>
          <p:cNvSpPr>
            <a:spLocks noGrp="1"/>
          </p:cNvSpPr>
          <p:nvPr>
            <p:ph type="title"/>
          </p:nvPr>
        </p:nvSpPr>
        <p:spPr>
          <a:xfrm>
            <a:off x="591020" y="65917"/>
            <a:ext cx="10515600" cy="1325563"/>
          </a:xfrm>
        </p:spPr>
        <p:txBody>
          <a:bodyPr>
            <a:noAutofit/>
          </a:bodyPr>
          <a:lstStyle/>
          <a:p>
            <a:r>
              <a:rPr lang="fr-CA" dirty="0"/>
              <a:t>Décoder, se repérer et comprendre grâce au format FROG</a:t>
            </a:r>
          </a:p>
        </p:txBody>
      </p:sp>
      <p:pic>
        <p:nvPicPr>
          <p:cNvPr id="4" name="Image 3">
            <a:extLst>
              <a:ext uri="{FF2B5EF4-FFF2-40B4-BE49-F238E27FC236}">
                <a16:creationId xmlns:a16="http://schemas.microsoft.com/office/drawing/2014/main" id="{FB228A1A-F3B8-4719-F0A3-801BCD84A3E3}"/>
              </a:ext>
            </a:extLst>
          </p:cNvPr>
          <p:cNvPicPr>
            <a:picLocks noChangeAspect="1"/>
          </p:cNvPicPr>
          <p:nvPr/>
        </p:nvPicPr>
        <p:blipFill>
          <a:blip r:embed="rId4"/>
          <a:stretch>
            <a:fillRect/>
          </a:stretch>
        </p:blipFill>
        <p:spPr>
          <a:xfrm>
            <a:off x="1069223" y="1499120"/>
            <a:ext cx="7012893" cy="5103241"/>
          </a:xfrm>
          <a:prstGeom prst="rect">
            <a:avLst/>
          </a:prstGeom>
        </p:spPr>
      </p:pic>
      <p:sp>
        <p:nvSpPr>
          <p:cNvPr id="5" name="Espace réservé du contenu 2">
            <a:extLst>
              <a:ext uri="{FF2B5EF4-FFF2-40B4-BE49-F238E27FC236}">
                <a16:creationId xmlns:a16="http://schemas.microsoft.com/office/drawing/2014/main" id="{258A6B45-5E80-C42D-3854-39936C1EE7CD}"/>
              </a:ext>
            </a:extLst>
          </p:cNvPr>
          <p:cNvSpPr>
            <a:spLocks noGrp="1"/>
          </p:cNvSpPr>
          <p:nvPr>
            <p:ph idx="1"/>
          </p:nvPr>
        </p:nvSpPr>
        <p:spPr>
          <a:xfrm>
            <a:off x="8183880" y="1769001"/>
            <a:ext cx="3882609" cy="1325563"/>
          </a:xfrm>
        </p:spPr>
        <p:txBody>
          <a:bodyPr>
            <a:noAutofit/>
          </a:bodyPr>
          <a:lstStyle/>
          <a:p>
            <a:pPr marL="0" lvl="0" indent="0">
              <a:buNone/>
            </a:pPr>
            <a:r>
              <a:rPr lang="fr-CA" dirty="0">
                <a:solidFill>
                  <a:schemeClr val="tx1"/>
                </a:solidFill>
              </a:rPr>
              <a:t>Contrairement à la synthèse vocale du lecteur Web de </a:t>
            </a:r>
            <a:r>
              <a:rPr lang="fr-CA" dirty="0" err="1">
                <a:solidFill>
                  <a:schemeClr val="tx1"/>
                </a:solidFill>
              </a:rPr>
              <a:t>Biblius</a:t>
            </a:r>
            <a:r>
              <a:rPr lang="fr-CA" dirty="0">
                <a:solidFill>
                  <a:schemeClr val="tx1"/>
                </a:solidFill>
              </a:rPr>
              <a:t>, dans les livres FROG, l’histoire est racontée par une vraie </a:t>
            </a:r>
            <a:r>
              <a:rPr lang="fr-CA" dirty="0"/>
              <a:t>personne.</a:t>
            </a:r>
            <a:endParaRPr lang="fr-FR" dirty="0"/>
          </a:p>
        </p:txBody>
      </p:sp>
    </p:spTree>
    <p:extLst>
      <p:ext uri="{BB962C8B-B14F-4D97-AF65-F5344CB8AC3E}">
        <p14:creationId xmlns:p14="http://schemas.microsoft.com/office/powerpoint/2010/main" val="376699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4C61-C817-A30B-BF68-398718C1B0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8AF495-9B65-D022-84EA-E244CF094287}"/>
              </a:ext>
            </a:extLst>
          </p:cNvPr>
          <p:cNvSpPr>
            <a:spLocks noGrp="1"/>
          </p:cNvSpPr>
          <p:nvPr>
            <p:ph type="title"/>
          </p:nvPr>
        </p:nvSpPr>
        <p:spPr/>
        <p:txBody>
          <a:bodyPr>
            <a:noAutofit/>
          </a:bodyPr>
          <a:lstStyle/>
          <a:p>
            <a:r>
              <a:rPr lang="fr-FR" dirty="0"/>
              <a:t>Les livres FROG dans </a:t>
            </a:r>
            <a:r>
              <a:rPr lang="fr-FR" dirty="0" err="1"/>
              <a:t>Biblius</a:t>
            </a:r>
            <a:endParaRPr lang="fr-FR" dirty="0"/>
          </a:p>
        </p:txBody>
      </p:sp>
      <p:sp>
        <p:nvSpPr>
          <p:cNvPr id="3" name="Espace réservé du contenu 2">
            <a:extLst>
              <a:ext uri="{FF2B5EF4-FFF2-40B4-BE49-F238E27FC236}">
                <a16:creationId xmlns:a16="http://schemas.microsoft.com/office/drawing/2014/main" id="{AFB05FFF-644B-60BC-7067-A0A95F804634}"/>
              </a:ext>
            </a:extLst>
          </p:cNvPr>
          <p:cNvSpPr>
            <a:spLocks noGrp="1"/>
          </p:cNvSpPr>
          <p:nvPr>
            <p:ph idx="1"/>
          </p:nvPr>
        </p:nvSpPr>
        <p:spPr>
          <a:xfrm>
            <a:off x="763044" y="1697609"/>
            <a:ext cx="10515600" cy="5343271"/>
          </a:xfrm>
        </p:spPr>
        <p:txBody>
          <a:bodyPr>
            <a:noAutofit/>
          </a:bodyPr>
          <a:lstStyle/>
          <a:p>
            <a:pPr lvl="0"/>
            <a:r>
              <a:rPr lang="fr-FR" dirty="0"/>
              <a:t>29 livres FROG offerts dans la collection partagée de </a:t>
            </a:r>
            <a:r>
              <a:rPr lang="fr-FR" dirty="0" err="1"/>
              <a:t>Biblius</a:t>
            </a:r>
            <a:endParaRPr lang="fr-FR" dirty="0"/>
          </a:p>
          <a:p>
            <a:pPr lvl="0"/>
            <a:r>
              <a:rPr lang="fr-FR" dirty="0"/>
              <a:t>Plusieurs livres FROG disponibles pour achat sur la librairie virtuelle</a:t>
            </a:r>
          </a:p>
          <a:p>
            <a:pPr lvl="0"/>
            <a:r>
              <a:rPr lang="fr-CA" dirty="0"/>
              <a:t>Le format FROG s’adapte aux besoins des élèves DYS, mais aussi à celui des allophones.</a:t>
            </a:r>
          </a:p>
          <a:p>
            <a:pPr lvl="0"/>
            <a:r>
              <a:rPr lang="fr-CA" dirty="0">
                <a:solidFill>
                  <a:schemeClr val="tx1"/>
                </a:solidFill>
              </a:rPr>
              <a:t>Peut être utilisé pour l’apprentissage de la lecture</a:t>
            </a:r>
          </a:p>
          <a:p>
            <a:pPr marL="0" lvl="0" indent="0">
              <a:buNone/>
            </a:pPr>
            <a:endParaRPr lang="fr-CA" dirty="0"/>
          </a:p>
          <a:p>
            <a:pPr lvl="0"/>
            <a:endParaRPr lang="fr-FR" dirty="0"/>
          </a:p>
        </p:txBody>
      </p:sp>
    </p:spTree>
    <p:extLst>
      <p:ext uri="{BB962C8B-B14F-4D97-AF65-F5344CB8AC3E}">
        <p14:creationId xmlns:p14="http://schemas.microsoft.com/office/powerpoint/2010/main" val="414116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9269F-3950-8C26-0240-7D9E36EA242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EEC6A8D-C3BF-229A-CD82-849719AA2FBA}"/>
              </a:ext>
            </a:extLst>
          </p:cNvPr>
          <p:cNvSpPr>
            <a:spLocks noGrp="1"/>
          </p:cNvSpPr>
          <p:nvPr>
            <p:ph type="ctrTitle"/>
          </p:nvPr>
        </p:nvSpPr>
        <p:spPr/>
        <p:txBody>
          <a:bodyPr>
            <a:noAutofit/>
          </a:bodyPr>
          <a:lstStyle/>
          <a:p>
            <a:r>
              <a:rPr lang="fr-FR" sz="5200"/>
              <a:t>Des questions?</a:t>
            </a:r>
          </a:p>
        </p:txBody>
      </p:sp>
      <p:sp>
        <p:nvSpPr>
          <p:cNvPr id="5" name="Sous-titre 2">
            <a:extLst>
              <a:ext uri="{FF2B5EF4-FFF2-40B4-BE49-F238E27FC236}">
                <a16:creationId xmlns:a16="http://schemas.microsoft.com/office/drawing/2014/main" id="{32925702-77DF-058E-4EE2-A728CFD79513}"/>
              </a:ext>
            </a:extLst>
          </p:cNvPr>
          <p:cNvSpPr>
            <a:spLocks noGrp="1"/>
          </p:cNvSpPr>
          <p:nvPr>
            <p:ph type="subTitle" idx="1"/>
          </p:nvPr>
        </p:nvSpPr>
        <p:spPr>
          <a:xfrm>
            <a:off x="6679099" y="3414555"/>
            <a:ext cx="4903300" cy="393765"/>
          </a:xfrm>
        </p:spPr>
        <p:txBody>
          <a:bodyPr anchor="ctr" anchorCtr="0">
            <a:noAutofit/>
          </a:bodyPr>
          <a:lstStyle>
            <a:lvl1pPr marL="0" indent="0" algn="ctr">
              <a:buNone/>
              <a:defRPr sz="19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sz="2200" b="1"/>
              <a:t>Restez informés</a:t>
            </a:r>
          </a:p>
        </p:txBody>
      </p:sp>
      <p:sp>
        <p:nvSpPr>
          <p:cNvPr id="2" name="Sous-titre 2">
            <a:extLst>
              <a:ext uri="{FF2B5EF4-FFF2-40B4-BE49-F238E27FC236}">
                <a16:creationId xmlns:a16="http://schemas.microsoft.com/office/drawing/2014/main" id="{DD8E62FB-F4D4-5871-E19A-E0AFF41C0DC3}"/>
              </a:ext>
            </a:extLst>
          </p:cNvPr>
          <p:cNvSpPr txBox="1">
            <a:spLocks/>
          </p:cNvSpPr>
          <p:nvPr/>
        </p:nvSpPr>
        <p:spPr>
          <a:xfrm>
            <a:off x="6679099" y="3896695"/>
            <a:ext cx="4903300" cy="393765"/>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900" kern="1200">
                <a:solidFill>
                  <a:schemeClr val="tx1">
                    <a:lumMod val="85000"/>
                    <a:lumOff val="15000"/>
                  </a:schemeClr>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200"/>
              <a:t>Abonnez-vous à notre infolettre</a:t>
            </a:r>
            <a:endParaRPr lang="fr-FR" sz="2200"/>
          </a:p>
        </p:txBody>
      </p:sp>
      <p:pic>
        <p:nvPicPr>
          <p:cNvPr id="7" name="Image 6">
            <a:extLst>
              <a:ext uri="{FF2B5EF4-FFF2-40B4-BE49-F238E27FC236}">
                <a16:creationId xmlns:a16="http://schemas.microsoft.com/office/drawing/2014/main" id="{F3E6AE17-87DC-995A-C638-03995347BA65}"/>
              </a:ext>
            </a:extLst>
          </p:cNvPr>
          <p:cNvPicPr>
            <a:picLocks noChangeAspect="1"/>
          </p:cNvPicPr>
          <p:nvPr/>
        </p:nvPicPr>
        <p:blipFill>
          <a:blip r:embed="rId2"/>
          <a:stretch>
            <a:fillRect/>
          </a:stretch>
        </p:blipFill>
        <p:spPr>
          <a:xfrm>
            <a:off x="8477969" y="4398111"/>
            <a:ext cx="1305560" cy="1305560"/>
          </a:xfrm>
          <a:prstGeom prst="rect">
            <a:avLst/>
          </a:prstGeom>
        </p:spPr>
      </p:pic>
    </p:spTree>
    <p:extLst>
      <p:ext uri="{BB962C8B-B14F-4D97-AF65-F5344CB8AC3E}">
        <p14:creationId xmlns:p14="http://schemas.microsoft.com/office/powerpoint/2010/main" val="21416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7F9E19-6C51-44D4-0F8A-14245D9AD331}"/>
            </a:ext>
          </a:extLst>
        </p:cNvPr>
        <p:cNvGrpSpPr/>
        <p:nvPr/>
      </p:nvGrpSpPr>
      <p:grpSpPr>
        <a:xfrm>
          <a:off x="0" y="0"/>
          <a:ext cx="0" cy="0"/>
          <a:chOff x="0" y="0"/>
          <a:chExt cx="0" cy="0"/>
        </a:xfrm>
      </p:grpSpPr>
      <p:sp>
        <p:nvSpPr>
          <p:cNvPr id="15" name="Titre 2">
            <a:extLst>
              <a:ext uri="{FF2B5EF4-FFF2-40B4-BE49-F238E27FC236}">
                <a16:creationId xmlns:a16="http://schemas.microsoft.com/office/drawing/2014/main" id="{B34FF566-6225-8B8B-53C8-9EA54FACE666}"/>
              </a:ext>
            </a:extLst>
          </p:cNvPr>
          <p:cNvSpPr txBox="1">
            <a:spLocks/>
          </p:cNvSpPr>
          <p:nvPr/>
        </p:nvSpPr>
        <p:spPr>
          <a:xfrm>
            <a:off x="4772612" y="1722432"/>
            <a:ext cx="6794548" cy="293812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algn="l"/>
            <a:r>
              <a:rPr lang="fr-FR" sz="8400" dirty="0">
                <a:solidFill>
                  <a:schemeClr val="bg1"/>
                </a:solidFill>
              </a:rPr>
              <a:t>Introduction</a:t>
            </a:r>
          </a:p>
        </p:txBody>
      </p:sp>
    </p:spTree>
    <p:extLst>
      <p:ext uri="{BB962C8B-B14F-4D97-AF65-F5344CB8AC3E}">
        <p14:creationId xmlns:p14="http://schemas.microsoft.com/office/powerpoint/2010/main" val="38634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A709910-7DE8-3D29-B5B2-0C6A202947B1}"/>
            </a:ext>
          </a:extLst>
        </p:cNvPr>
        <p:cNvGrpSpPr/>
        <p:nvPr/>
      </p:nvGrpSpPr>
      <p:grpSpPr>
        <a:xfrm>
          <a:off x="0" y="0"/>
          <a:ext cx="0" cy="0"/>
          <a:chOff x="0" y="0"/>
          <a:chExt cx="0" cy="0"/>
        </a:xfrm>
      </p:grpSpPr>
      <p:sp>
        <p:nvSpPr>
          <p:cNvPr id="15" name="Titre 2">
            <a:extLst>
              <a:ext uri="{FF2B5EF4-FFF2-40B4-BE49-F238E27FC236}">
                <a16:creationId xmlns:a16="http://schemas.microsoft.com/office/drawing/2014/main" id="{AFBD35C2-BA14-859C-18F9-FBDFC522C431}"/>
              </a:ext>
            </a:extLst>
          </p:cNvPr>
          <p:cNvSpPr txBox="1">
            <a:spLocks/>
          </p:cNvSpPr>
          <p:nvPr/>
        </p:nvSpPr>
        <p:spPr>
          <a:xfrm>
            <a:off x="4608020" y="993235"/>
            <a:ext cx="5442065" cy="293812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algn="l"/>
            <a:r>
              <a:rPr lang="fr-FR" sz="8400">
                <a:solidFill>
                  <a:schemeClr val="bg1"/>
                </a:solidFill>
              </a:rPr>
              <a:t>Nous joindre</a:t>
            </a:r>
          </a:p>
        </p:txBody>
      </p:sp>
      <p:sp>
        <p:nvSpPr>
          <p:cNvPr id="16" name="Titre 2">
            <a:extLst>
              <a:ext uri="{FF2B5EF4-FFF2-40B4-BE49-F238E27FC236}">
                <a16:creationId xmlns:a16="http://schemas.microsoft.com/office/drawing/2014/main" id="{7B5BE99A-ACC3-C55C-D442-C796D78FA345}"/>
              </a:ext>
            </a:extLst>
          </p:cNvPr>
          <p:cNvSpPr txBox="1">
            <a:spLocks/>
          </p:cNvSpPr>
          <p:nvPr/>
        </p:nvSpPr>
        <p:spPr>
          <a:xfrm>
            <a:off x="4608020" y="3820552"/>
            <a:ext cx="6156961" cy="161936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marL="0" indent="0" algn="l">
              <a:lnSpc>
                <a:spcPct val="100000"/>
              </a:lnSpc>
              <a:buNone/>
            </a:pPr>
            <a:r>
              <a:rPr lang="fr-CA" sz="2800" b="1" i="0" strike="noStrike">
                <a:solidFill>
                  <a:srgbClr val="8B0304"/>
                </a:solidFill>
                <a:effectLst/>
                <a:latin typeface="Helvetica" pitchFamily="2" charset="0"/>
                <a:hlinkClick r:id="rId3">
                  <a:extLst>
                    <a:ext uri="{A12FA001-AC4F-418D-AE19-62706E023703}">
                      <ahyp:hlinkClr xmlns:ahyp="http://schemas.microsoft.com/office/drawing/2018/hyperlinkcolor" val="tx"/>
                    </a:ext>
                  </a:extLst>
                </a:hlinkClick>
              </a:rPr>
              <a:t>support@biblius.ca</a:t>
            </a:r>
            <a:endParaRPr lang="fr-CA" sz="2800" b="1" i="0" strike="noStrike">
              <a:solidFill>
                <a:srgbClr val="8B0304"/>
              </a:solidFill>
              <a:effectLst/>
              <a:latin typeface="Helvetica" pitchFamily="2" charset="0"/>
            </a:endParaRPr>
          </a:p>
          <a:p>
            <a:pPr marL="0" indent="0" algn="l">
              <a:lnSpc>
                <a:spcPct val="100000"/>
              </a:lnSpc>
              <a:buNone/>
            </a:pPr>
            <a:r>
              <a:rPr lang="fr-CA" sz="2800" b="1" i="0" strike="noStrike">
                <a:solidFill>
                  <a:srgbClr val="8B0304"/>
                </a:solidFill>
                <a:effectLst/>
                <a:latin typeface="Helvetica" pitchFamily="2" charset="0"/>
                <a:hlinkClick r:id="rId4">
                  <a:extLst>
                    <a:ext uri="{A12FA001-AC4F-418D-AE19-62706E023703}">
                      <ahyp:hlinkClr xmlns:ahyp="http://schemas.microsoft.com/office/drawing/2018/hyperlinkcolor" val="tx"/>
                    </a:ext>
                  </a:extLst>
                </a:hlinkClick>
              </a:rPr>
              <a:t>projetbiblius.ca</a:t>
            </a:r>
            <a:endParaRPr lang="fr-CA" sz="2800" b="1" i="0" strike="noStrike">
              <a:solidFill>
                <a:srgbClr val="8B0304"/>
              </a:solidFill>
              <a:effectLst/>
              <a:latin typeface="Helvetica" pitchFamily="2" charset="0"/>
            </a:endParaRPr>
          </a:p>
          <a:p>
            <a:pPr marL="0" indent="0" algn="l">
              <a:lnSpc>
                <a:spcPct val="100000"/>
              </a:lnSpc>
              <a:buNone/>
            </a:pPr>
            <a:r>
              <a:rPr lang="fr-CA" sz="2800" b="1" i="0" strike="noStrike">
                <a:solidFill>
                  <a:srgbClr val="8B0304"/>
                </a:solidFill>
                <a:effectLst/>
                <a:latin typeface="Helvetica" pitchFamily="2" charset="0"/>
                <a:hlinkClick r:id="rId5">
                  <a:extLst>
                    <a:ext uri="{A12FA001-AC4F-418D-AE19-62706E023703}">
                      <ahyp:hlinkClr xmlns:ahyp="http://schemas.microsoft.com/office/drawing/2018/hyperlinkcolor" val="tx"/>
                    </a:ext>
                  </a:extLst>
                </a:hlinkClick>
              </a:rPr>
              <a:t>youtube.com/@projetbiblius</a:t>
            </a:r>
            <a:endParaRPr lang="fr-CA" sz="2800" b="1" i="0" strike="noStrike">
              <a:solidFill>
                <a:srgbClr val="8B0304"/>
              </a:solidFill>
              <a:effectLst/>
              <a:latin typeface="Helvetica" pitchFamily="2" charset="0"/>
            </a:endParaRPr>
          </a:p>
        </p:txBody>
      </p:sp>
    </p:spTree>
    <p:extLst>
      <p:ext uri="{BB962C8B-B14F-4D97-AF65-F5344CB8AC3E}">
        <p14:creationId xmlns:p14="http://schemas.microsoft.com/office/powerpoint/2010/main" val="73411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B325D-2E43-8E79-F13E-68F7BFC4FC45}"/>
              </a:ext>
            </a:extLst>
          </p:cNvPr>
          <p:cNvSpPr>
            <a:spLocks noGrp="1"/>
          </p:cNvSpPr>
          <p:nvPr>
            <p:ph type="title"/>
          </p:nvPr>
        </p:nvSpPr>
        <p:spPr/>
        <p:txBody>
          <a:bodyPr/>
          <a:lstStyle/>
          <a:p>
            <a:r>
              <a:rPr lang="fr-CA">
                <a:effectLst/>
                <a:latin typeface="Arial" panose="020B0604020202020204" pitchFamily="34" charset="0"/>
              </a:rPr>
              <a:t>L’équipe Biblius chez Bibliopresto</a:t>
            </a:r>
          </a:p>
        </p:txBody>
      </p:sp>
      <p:pic>
        <p:nvPicPr>
          <p:cNvPr id="7" name="Image 6">
            <a:extLst>
              <a:ext uri="{FF2B5EF4-FFF2-40B4-BE49-F238E27FC236}">
                <a16:creationId xmlns:a16="http://schemas.microsoft.com/office/drawing/2014/main" id="{0F501F42-827F-D91A-8CAC-540B0F91BD9B}"/>
              </a:ext>
            </a:extLst>
          </p:cNvPr>
          <p:cNvPicPr>
            <a:picLocks noChangeAspect="1"/>
          </p:cNvPicPr>
          <p:nvPr/>
        </p:nvPicPr>
        <p:blipFill>
          <a:blip r:embed="rId2"/>
          <a:stretch>
            <a:fillRect/>
          </a:stretch>
        </p:blipFill>
        <p:spPr>
          <a:xfrm>
            <a:off x="669504" y="2008018"/>
            <a:ext cx="1907279" cy="1907279"/>
          </a:xfrm>
          <a:prstGeom prst="rect">
            <a:avLst/>
          </a:prstGeom>
          <a:effectLst>
            <a:outerShdw blurRad="101600" dist="38100" dir="2700000" sx="101000" sy="101000" algn="tl" rotWithShape="0">
              <a:prstClr val="black">
                <a:alpha val="8000"/>
              </a:prstClr>
            </a:outerShdw>
          </a:effectLst>
        </p:spPr>
      </p:pic>
      <p:pic>
        <p:nvPicPr>
          <p:cNvPr id="11" name="Image 10">
            <a:extLst>
              <a:ext uri="{FF2B5EF4-FFF2-40B4-BE49-F238E27FC236}">
                <a16:creationId xmlns:a16="http://schemas.microsoft.com/office/drawing/2014/main" id="{3461B0B3-7492-814A-4676-0798A7576DAD}"/>
              </a:ext>
            </a:extLst>
          </p:cNvPr>
          <p:cNvPicPr>
            <a:picLocks noChangeAspect="1"/>
          </p:cNvPicPr>
          <p:nvPr/>
        </p:nvPicPr>
        <p:blipFill>
          <a:blip r:embed="rId3"/>
          <a:stretch>
            <a:fillRect/>
          </a:stretch>
        </p:blipFill>
        <p:spPr>
          <a:xfrm>
            <a:off x="5163872" y="2008018"/>
            <a:ext cx="1913833" cy="1907279"/>
          </a:xfrm>
          <a:prstGeom prst="rect">
            <a:avLst/>
          </a:prstGeom>
          <a:effectLst>
            <a:outerShdw blurRad="101600" dist="38100" dir="2700000" sx="101000" sy="101000" algn="tl" rotWithShape="0">
              <a:prstClr val="black">
                <a:alpha val="8000"/>
              </a:prstClr>
            </a:outerShdw>
          </a:effectLst>
        </p:spPr>
      </p:pic>
      <p:pic>
        <p:nvPicPr>
          <p:cNvPr id="13" name="Image 12">
            <a:extLst>
              <a:ext uri="{FF2B5EF4-FFF2-40B4-BE49-F238E27FC236}">
                <a16:creationId xmlns:a16="http://schemas.microsoft.com/office/drawing/2014/main" id="{AC905144-8F0D-78E4-975A-E29B77CA2A41}"/>
              </a:ext>
            </a:extLst>
          </p:cNvPr>
          <p:cNvPicPr>
            <a:picLocks noChangeAspect="1"/>
          </p:cNvPicPr>
          <p:nvPr/>
        </p:nvPicPr>
        <p:blipFill>
          <a:blip r:embed="rId4"/>
          <a:stretch>
            <a:fillRect/>
          </a:stretch>
        </p:blipFill>
        <p:spPr>
          <a:xfrm>
            <a:off x="2867114" y="2008017"/>
            <a:ext cx="1907279" cy="1907279"/>
          </a:xfrm>
          <a:prstGeom prst="rect">
            <a:avLst/>
          </a:prstGeom>
          <a:effectLst>
            <a:outerShdw blurRad="101600" dist="38100" dir="2700000" sx="101000" sy="101000" algn="tl" rotWithShape="0">
              <a:prstClr val="black">
                <a:alpha val="8000"/>
              </a:prstClr>
            </a:outerShdw>
          </a:effectLst>
        </p:spPr>
      </p:pic>
      <p:sp>
        <p:nvSpPr>
          <p:cNvPr id="18" name="Espace réservé du contenu 2">
            <a:extLst>
              <a:ext uri="{FF2B5EF4-FFF2-40B4-BE49-F238E27FC236}">
                <a16:creationId xmlns:a16="http://schemas.microsoft.com/office/drawing/2014/main" id="{470F8C68-7BF1-1071-0D3B-9A960E5D1A94}"/>
              </a:ext>
            </a:extLst>
          </p:cNvPr>
          <p:cNvSpPr txBox="1">
            <a:spLocks/>
          </p:cNvSpPr>
          <p:nvPr/>
        </p:nvSpPr>
        <p:spPr>
          <a:xfrm>
            <a:off x="2791416" y="4050042"/>
            <a:ext cx="2157821" cy="1399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fr-CA" sz="2600" b="1" dirty="0">
                <a:solidFill>
                  <a:srgbClr val="F15A22"/>
                </a:solidFill>
              </a:rPr>
              <a:t>Amel Boudina</a:t>
            </a:r>
          </a:p>
          <a:p>
            <a:pPr marL="0" indent="0" algn="ctr">
              <a:spcBef>
                <a:spcPts val="600"/>
              </a:spcBef>
              <a:buFont typeface="Arial" panose="020B0604020202020204" pitchFamily="34" charset="0"/>
              <a:buNone/>
            </a:pPr>
            <a:r>
              <a:rPr lang="fr-CA" sz="1400" dirty="0"/>
              <a:t>Coordonnatrice</a:t>
            </a:r>
            <a:br>
              <a:rPr lang="fr-CA" sz="1400" dirty="0"/>
            </a:br>
            <a:r>
              <a:rPr lang="fr-CA" sz="1400" dirty="0"/>
              <a:t>du projet </a:t>
            </a:r>
            <a:r>
              <a:rPr lang="fr-CA" sz="1400" dirty="0" err="1"/>
              <a:t>Biblius</a:t>
            </a:r>
            <a:endParaRPr lang="fr-FR" sz="1400" dirty="0"/>
          </a:p>
        </p:txBody>
      </p:sp>
      <p:sp>
        <p:nvSpPr>
          <p:cNvPr id="16" name="Espace réservé du contenu 2">
            <a:extLst>
              <a:ext uri="{FF2B5EF4-FFF2-40B4-BE49-F238E27FC236}">
                <a16:creationId xmlns:a16="http://schemas.microsoft.com/office/drawing/2014/main" id="{DDA4013E-EF1E-F900-33F1-867A641A5B7A}"/>
              </a:ext>
            </a:extLst>
          </p:cNvPr>
          <p:cNvSpPr>
            <a:spLocks noGrp="1"/>
          </p:cNvSpPr>
          <p:nvPr>
            <p:ph idx="1"/>
          </p:nvPr>
        </p:nvSpPr>
        <p:spPr>
          <a:xfrm>
            <a:off x="575489" y="4050042"/>
            <a:ext cx="2095308" cy="1399356"/>
          </a:xfrm>
        </p:spPr>
        <p:txBody>
          <a:bodyPr>
            <a:noAutofit/>
          </a:bodyPr>
          <a:lstStyle/>
          <a:p>
            <a:pPr marL="0" indent="0" algn="ctr">
              <a:spcBef>
                <a:spcPts val="600"/>
              </a:spcBef>
              <a:buNone/>
            </a:pPr>
            <a:r>
              <a:rPr lang="fr-CA" sz="2600" b="1">
                <a:solidFill>
                  <a:srgbClr val="F15A22"/>
                </a:solidFill>
              </a:rPr>
              <a:t>Chloé</a:t>
            </a:r>
            <a:br>
              <a:rPr lang="fr-CA" sz="2600" b="1">
                <a:solidFill>
                  <a:srgbClr val="F15A22"/>
                </a:solidFill>
              </a:rPr>
            </a:br>
            <a:r>
              <a:rPr lang="fr-CA" sz="2600" b="1">
                <a:solidFill>
                  <a:srgbClr val="F15A22"/>
                </a:solidFill>
              </a:rPr>
              <a:t>Baril</a:t>
            </a:r>
          </a:p>
          <a:p>
            <a:pPr marL="0" indent="0" algn="ctr">
              <a:spcBef>
                <a:spcPts val="600"/>
              </a:spcBef>
              <a:buNone/>
            </a:pPr>
            <a:r>
              <a:rPr lang="fr-CA" sz="1400"/>
              <a:t>Directrice générale</a:t>
            </a:r>
            <a:br>
              <a:rPr lang="fr-CA" sz="1400"/>
            </a:br>
            <a:r>
              <a:rPr lang="fr-CA" sz="1400"/>
              <a:t>de Bibliopresto</a:t>
            </a:r>
            <a:endParaRPr lang="fr-FR" sz="1400"/>
          </a:p>
        </p:txBody>
      </p:sp>
      <p:sp>
        <p:nvSpPr>
          <p:cNvPr id="20" name="Espace réservé du contenu 2">
            <a:extLst>
              <a:ext uri="{FF2B5EF4-FFF2-40B4-BE49-F238E27FC236}">
                <a16:creationId xmlns:a16="http://schemas.microsoft.com/office/drawing/2014/main" id="{7CB9CC36-F80B-065A-B148-2A4F17E02EDF}"/>
              </a:ext>
            </a:extLst>
          </p:cNvPr>
          <p:cNvSpPr txBox="1">
            <a:spLocks/>
          </p:cNvSpPr>
          <p:nvPr/>
        </p:nvSpPr>
        <p:spPr>
          <a:xfrm>
            <a:off x="4975524" y="4050042"/>
            <a:ext cx="2157821" cy="1399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fr-CA" sz="2600" b="1">
                <a:solidFill>
                  <a:srgbClr val="F15A22"/>
                </a:solidFill>
              </a:rPr>
              <a:t>Julie Hermann</a:t>
            </a:r>
          </a:p>
          <a:p>
            <a:pPr marL="0" indent="0" algn="ctr">
              <a:spcBef>
                <a:spcPts val="600"/>
              </a:spcBef>
              <a:buFont typeface="Arial" panose="020B0604020202020204" pitchFamily="34" charset="0"/>
              <a:buNone/>
            </a:pPr>
            <a:r>
              <a:rPr lang="fr-CA" sz="1400"/>
              <a:t>Chargée de projet</a:t>
            </a:r>
            <a:endParaRPr lang="fr-FR" sz="1400"/>
          </a:p>
        </p:txBody>
      </p:sp>
      <p:sp>
        <p:nvSpPr>
          <p:cNvPr id="21" name="Espace réservé du contenu 2">
            <a:extLst>
              <a:ext uri="{FF2B5EF4-FFF2-40B4-BE49-F238E27FC236}">
                <a16:creationId xmlns:a16="http://schemas.microsoft.com/office/drawing/2014/main" id="{F5D1071B-EFDE-DB78-DD7B-706D31E375E7}"/>
              </a:ext>
            </a:extLst>
          </p:cNvPr>
          <p:cNvSpPr txBox="1">
            <a:spLocks/>
          </p:cNvSpPr>
          <p:nvPr/>
        </p:nvSpPr>
        <p:spPr>
          <a:xfrm>
            <a:off x="7292337" y="4050042"/>
            <a:ext cx="2157821" cy="1399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fr-CA" sz="2600" b="1" dirty="0">
                <a:solidFill>
                  <a:srgbClr val="F15A22"/>
                </a:solidFill>
              </a:rPr>
              <a:t>Evelyne</a:t>
            </a:r>
          </a:p>
          <a:p>
            <a:pPr marL="0" indent="0" algn="ctr">
              <a:spcBef>
                <a:spcPts val="600"/>
              </a:spcBef>
              <a:buFont typeface="Arial" panose="020B0604020202020204" pitchFamily="34" charset="0"/>
              <a:buNone/>
            </a:pPr>
            <a:r>
              <a:rPr lang="fr-CA" sz="2600" b="1" dirty="0">
                <a:solidFill>
                  <a:srgbClr val="F15A22"/>
                </a:solidFill>
              </a:rPr>
              <a:t>Beaulieu</a:t>
            </a:r>
          </a:p>
          <a:p>
            <a:pPr marL="0" indent="0" algn="ctr">
              <a:spcBef>
                <a:spcPts val="600"/>
              </a:spcBef>
              <a:buFont typeface="Arial" panose="020B0604020202020204" pitchFamily="34" charset="0"/>
              <a:buNone/>
            </a:pPr>
            <a:r>
              <a:rPr lang="fr-CA" sz="1400" dirty="0"/>
              <a:t>Chargée de projet</a:t>
            </a:r>
            <a:endParaRPr lang="fr-FR" sz="1400" dirty="0"/>
          </a:p>
        </p:txBody>
      </p:sp>
      <p:sp>
        <p:nvSpPr>
          <p:cNvPr id="22" name="Espace réservé du contenu 2">
            <a:extLst>
              <a:ext uri="{FF2B5EF4-FFF2-40B4-BE49-F238E27FC236}">
                <a16:creationId xmlns:a16="http://schemas.microsoft.com/office/drawing/2014/main" id="{FF071292-A5A8-6DE1-5B56-E594242FBA2E}"/>
              </a:ext>
            </a:extLst>
          </p:cNvPr>
          <p:cNvSpPr txBox="1">
            <a:spLocks/>
          </p:cNvSpPr>
          <p:nvPr/>
        </p:nvSpPr>
        <p:spPr>
          <a:xfrm>
            <a:off x="9539522" y="4060096"/>
            <a:ext cx="2157821" cy="1399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fr-CA" sz="2600" b="1" dirty="0">
                <a:solidFill>
                  <a:srgbClr val="F15A22"/>
                </a:solidFill>
              </a:rPr>
              <a:t>Mylène</a:t>
            </a:r>
          </a:p>
          <a:p>
            <a:pPr marL="0" indent="0" algn="ctr">
              <a:spcBef>
                <a:spcPts val="600"/>
              </a:spcBef>
              <a:buFont typeface="Arial" panose="020B0604020202020204" pitchFamily="34" charset="0"/>
              <a:buNone/>
            </a:pPr>
            <a:r>
              <a:rPr lang="fr-CA" sz="2600" b="1" dirty="0">
                <a:solidFill>
                  <a:srgbClr val="F15A22"/>
                </a:solidFill>
              </a:rPr>
              <a:t>Chouinard</a:t>
            </a:r>
          </a:p>
          <a:p>
            <a:pPr marL="0" indent="0" algn="ctr">
              <a:spcBef>
                <a:spcPts val="600"/>
              </a:spcBef>
              <a:buFont typeface="Arial" panose="020B0604020202020204" pitchFamily="34" charset="0"/>
              <a:buNone/>
            </a:pPr>
            <a:r>
              <a:rPr lang="fr-CA" sz="1400" dirty="0"/>
              <a:t>Chargée de projet</a:t>
            </a:r>
            <a:endParaRPr lang="fr-FR" sz="1400" dirty="0"/>
          </a:p>
        </p:txBody>
      </p:sp>
      <p:sp>
        <p:nvSpPr>
          <p:cNvPr id="3" name="ZoneTexte 2">
            <a:extLst>
              <a:ext uri="{FF2B5EF4-FFF2-40B4-BE49-F238E27FC236}">
                <a16:creationId xmlns:a16="http://schemas.microsoft.com/office/drawing/2014/main" id="{4583E99E-F2A7-AAA9-E0BB-046D99F2D72D}"/>
              </a:ext>
            </a:extLst>
          </p:cNvPr>
          <p:cNvSpPr txBox="1"/>
          <p:nvPr/>
        </p:nvSpPr>
        <p:spPr>
          <a:xfrm>
            <a:off x="1258866" y="5604827"/>
            <a:ext cx="10077189" cy="1107996"/>
          </a:xfrm>
          <a:prstGeom prst="rect">
            <a:avLst/>
          </a:prstGeom>
          <a:noFill/>
        </p:spPr>
        <p:txBody>
          <a:bodyPr wrap="square" rtlCol="0">
            <a:spAutoFit/>
          </a:bodyPr>
          <a:lstStyle/>
          <a:p>
            <a:pPr algn="ctr"/>
            <a:r>
              <a:rPr lang="fr-CA" sz="2400" dirty="0">
                <a:latin typeface="Helvetica" panose="020B0604020202020204" pitchFamily="34" charset="0"/>
                <a:cs typeface="Helvetica" panose="020B0604020202020204" pitchFamily="34" charset="0"/>
              </a:rPr>
              <a:t>Bibliopresto est un OBNL qui offre des ressources et services numériques aux bibliothèques publiques et scolaires.</a:t>
            </a:r>
            <a:br>
              <a:rPr lang="fr-CA" dirty="0"/>
            </a:br>
            <a:endParaRPr lang="fr-CA" dirty="0"/>
          </a:p>
        </p:txBody>
      </p:sp>
      <p:grpSp>
        <p:nvGrpSpPr>
          <p:cNvPr id="4" name="Group 6">
            <a:extLst>
              <a:ext uri="{FF2B5EF4-FFF2-40B4-BE49-F238E27FC236}">
                <a16:creationId xmlns:a16="http://schemas.microsoft.com/office/drawing/2014/main" id="{3D8A8A95-E358-E408-CC1E-842414CF81A7}"/>
              </a:ext>
            </a:extLst>
          </p:cNvPr>
          <p:cNvGrpSpPr/>
          <p:nvPr/>
        </p:nvGrpSpPr>
        <p:grpSpPr>
          <a:xfrm>
            <a:off x="7465055" y="2008018"/>
            <a:ext cx="1924143" cy="1924143"/>
            <a:chOff x="0" y="0"/>
            <a:chExt cx="812800" cy="812800"/>
          </a:xfrm>
        </p:grpSpPr>
        <p:sp>
          <p:nvSpPr>
            <p:cNvPr id="5" name="Freeform 7">
              <a:extLst>
                <a:ext uri="{FF2B5EF4-FFF2-40B4-BE49-F238E27FC236}">
                  <a16:creationId xmlns:a16="http://schemas.microsoft.com/office/drawing/2014/main" id="{0A0D2E2B-91D8-1109-6598-6504EA3FC5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20003" b="-30270"/>
              </a:stretch>
            </a:blipFill>
          </p:spPr>
          <p:txBody>
            <a:bodyPr/>
            <a:lstStyle/>
            <a:p>
              <a:endParaRPr lang="fr-CA" sz="1200"/>
            </a:p>
          </p:txBody>
        </p:sp>
      </p:grpSp>
      <p:grpSp>
        <p:nvGrpSpPr>
          <p:cNvPr id="6" name="Group 8">
            <a:extLst>
              <a:ext uri="{FF2B5EF4-FFF2-40B4-BE49-F238E27FC236}">
                <a16:creationId xmlns:a16="http://schemas.microsoft.com/office/drawing/2014/main" id="{A2389F60-B5D5-C8D6-168B-EC2C8F1376A7}"/>
              </a:ext>
            </a:extLst>
          </p:cNvPr>
          <p:cNvGrpSpPr/>
          <p:nvPr/>
        </p:nvGrpSpPr>
        <p:grpSpPr>
          <a:xfrm>
            <a:off x="9712239" y="2008017"/>
            <a:ext cx="1924144" cy="1924144"/>
            <a:chOff x="0" y="0"/>
            <a:chExt cx="812800" cy="812800"/>
          </a:xfrm>
        </p:grpSpPr>
        <p:sp>
          <p:nvSpPr>
            <p:cNvPr id="8" name="Freeform 9">
              <a:extLst>
                <a:ext uri="{FF2B5EF4-FFF2-40B4-BE49-F238E27FC236}">
                  <a16:creationId xmlns:a16="http://schemas.microsoft.com/office/drawing/2014/main" id="{4FF443CC-FE6C-8B6F-6712-A8327605E8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t="-16658" b="-33341"/>
              </a:stretch>
            </a:blipFill>
          </p:spPr>
          <p:txBody>
            <a:bodyPr/>
            <a:lstStyle/>
            <a:p>
              <a:endParaRPr lang="fr-CA" sz="1200"/>
            </a:p>
          </p:txBody>
        </p:sp>
      </p:grpSp>
    </p:spTree>
    <p:extLst>
      <p:ext uri="{BB962C8B-B14F-4D97-AF65-F5344CB8AC3E}">
        <p14:creationId xmlns:p14="http://schemas.microsoft.com/office/powerpoint/2010/main" val="416624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a:xfrm>
            <a:off x="731729" y="0"/>
            <a:ext cx="10515600" cy="1531151"/>
          </a:xfrm>
        </p:spPr>
        <p:txBody>
          <a:bodyPr>
            <a:noAutofit/>
          </a:bodyPr>
          <a:lstStyle/>
          <a:p>
            <a:r>
              <a:rPr lang="fr-FR" sz="3200" dirty="0"/>
              <a:t>Volonté ministérielle : d</a:t>
            </a:r>
            <a:r>
              <a:rPr lang="fr-CA" sz="3200" dirty="0" err="1"/>
              <a:t>évelopper</a:t>
            </a:r>
            <a:r>
              <a:rPr lang="fr-CA" sz="3200" dirty="0"/>
              <a:t> et soutenir les bibliothèques scolaires</a:t>
            </a:r>
            <a:endParaRPr lang="fr-FR" sz="3200" dirty="0"/>
          </a:p>
        </p:txBody>
      </p:sp>
      <p:sp>
        <p:nvSpPr>
          <p:cNvPr id="3" name="Espace réservé du contenu 2">
            <a:extLst>
              <a:ext uri="{FF2B5EF4-FFF2-40B4-BE49-F238E27FC236}">
                <a16:creationId xmlns:a16="http://schemas.microsoft.com/office/drawing/2014/main" id="{D87ED6B5-A72D-C925-C8AB-F08E4D42358F}"/>
              </a:ext>
            </a:extLst>
          </p:cNvPr>
          <p:cNvSpPr>
            <a:spLocks noGrp="1"/>
          </p:cNvSpPr>
          <p:nvPr>
            <p:ph idx="1"/>
          </p:nvPr>
        </p:nvSpPr>
        <p:spPr>
          <a:xfrm>
            <a:off x="1370556" y="2119987"/>
            <a:ext cx="9450888" cy="4505727"/>
          </a:xfrm>
        </p:spPr>
        <p:txBody>
          <a:bodyPr>
            <a:noAutofit/>
          </a:bodyPr>
          <a:lstStyle/>
          <a:p>
            <a:pPr marL="0" lvl="0" indent="0">
              <a:buNone/>
            </a:pPr>
            <a:r>
              <a:rPr lang="fr-CA" dirty="0"/>
              <a:t>Le projet Biblius s’inscrivait initialement dans le cadre du Plan d’action numérique du ministère de l’Éducation du Québec (MEQ).</a:t>
            </a:r>
          </a:p>
          <a:p>
            <a:pPr marL="0" lvl="0" indent="0">
              <a:buNone/>
            </a:pPr>
            <a:endParaRPr lang="fr-CA" dirty="0"/>
          </a:p>
          <a:p>
            <a:pPr marL="0" lvl="0" indent="0">
              <a:buNone/>
            </a:pPr>
            <a:r>
              <a:rPr lang="fr-CA" dirty="0">
                <a:solidFill>
                  <a:schemeClr val="tx1"/>
                </a:solidFill>
              </a:rPr>
              <a:t>Il se poursuit désormais grâce à un mandat confié à Bibliopresto par la Direction des ressources didactiques et des bibliothèques scolaires (DRDBS) du MEQ.</a:t>
            </a:r>
            <a:endParaRPr lang="fr-FR" dirty="0">
              <a:solidFill>
                <a:schemeClr val="tx1"/>
              </a:solidFill>
            </a:endParaRPr>
          </a:p>
        </p:txBody>
      </p:sp>
    </p:spTree>
    <p:extLst>
      <p:ext uri="{BB962C8B-B14F-4D97-AF65-F5344CB8AC3E}">
        <p14:creationId xmlns:p14="http://schemas.microsoft.com/office/powerpoint/2010/main" val="267597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7F9E19-6C51-44D4-0F8A-14245D9AD331}"/>
            </a:ext>
          </a:extLst>
        </p:cNvPr>
        <p:cNvGrpSpPr/>
        <p:nvPr/>
      </p:nvGrpSpPr>
      <p:grpSpPr>
        <a:xfrm>
          <a:off x="0" y="0"/>
          <a:ext cx="0" cy="0"/>
          <a:chOff x="0" y="0"/>
          <a:chExt cx="0" cy="0"/>
        </a:xfrm>
      </p:grpSpPr>
      <p:sp>
        <p:nvSpPr>
          <p:cNvPr id="15" name="Titre 2">
            <a:extLst>
              <a:ext uri="{FF2B5EF4-FFF2-40B4-BE49-F238E27FC236}">
                <a16:creationId xmlns:a16="http://schemas.microsoft.com/office/drawing/2014/main" id="{B34FF566-6225-8B8B-53C8-9EA54FACE666}"/>
              </a:ext>
            </a:extLst>
          </p:cNvPr>
          <p:cNvSpPr txBox="1">
            <a:spLocks/>
          </p:cNvSpPr>
          <p:nvPr/>
        </p:nvSpPr>
        <p:spPr>
          <a:xfrm>
            <a:off x="4772612" y="1722432"/>
            <a:ext cx="6794548" cy="293812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algn="l"/>
            <a:r>
              <a:rPr lang="fr-FR" sz="8400" dirty="0">
                <a:solidFill>
                  <a:schemeClr val="bg1"/>
                </a:solidFill>
              </a:rPr>
              <a:t>Qu’est-ce que </a:t>
            </a:r>
            <a:r>
              <a:rPr lang="fr-FR" sz="8400" dirty="0" err="1">
                <a:solidFill>
                  <a:schemeClr val="bg1"/>
                </a:solidFill>
              </a:rPr>
              <a:t>Biblius</a:t>
            </a:r>
            <a:r>
              <a:rPr lang="fr-FR" sz="8400" dirty="0">
                <a:solidFill>
                  <a:schemeClr val="bg1"/>
                </a:solidFill>
              </a:rPr>
              <a:t>?</a:t>
            </a:r>
          </a:p>
        </p:txBody>
      </p:sp>
    </p:spTree>
    <p:extLst>
      <p:ext uri="{BB962C8B-B14F-4D97-AF65-F5344CB8AC3E}">
        <p14:creationId xmlns:p14="http://schemas.microsoft.com/office/powerpoint/2010/main" val="24447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E54-5EB0-D594-7070-C41679C2AD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61EF3-971A-7E6A-9A7B-816603D86783}"/>
              </a:ext>
            </a:extLst>
          </p:cNvPr>
          <p:cNvSpPr>
            <a:spLocks noGrp="1"/>
          </p:cNvSpPr>
          <p:nvPr>
            <p:ph type="title"/>
          </p:nvPr>
        </p:nvSpPr>
        <p:spPr>
          <a:xfrm>
            <a:off x="712940" y="65917"/>
            <a:ext cx="9840238" cy="1325563"/>
          </a:xfrm>
        </p:spPr>
        <p:txBody>
          <a:bodyPr>
            <a:noAutofit/>
          </a:bodyPr>
          <a:lstStyle/>
          <a:p>
            <a:r>
              <a:rPr lang="fr-CA" sz="3200" dirty="0"/>
              <a:t>Biblius c’est… une bibliothèque scolaire numérique</a:t>
            </a:r>
            <a:endParaRPr lang="fr-FR" sz="3200" dirty="0"/>
          </a:p>
        </p:txBody>
      </p:sp>
      <p:sp>
        <p:nvSpPr>
          <p:cNvPr id="3" name="Espace réservé du contenu 2">
            <a:extLst>
              <a:ext uri="{FF2B5EF4-FFF2-40B4-BE49-F238E27FC236}">
                <a16:creationId xmlns:a16="http://schemas.microsoft.com/office/drawing/2014/main" id="{D87ED6B5-A72D-C925-C8AB-F08E4D42358F}"/>
              </a:ext>
            </a:extLst>
          </p:cNvPr>
          <p:cNvSpPr>
            <a:spLocks noGrp="1"/>
          </p:cNvSpPr>
          <p:nvPr>
            <p:ph idx="1"/>
          </p:nvPr>
        </p:nvSpPr>
        <p:spPr>
          <a:xfrm>
            <a:off x="275844" y="1438571"/>
            <a:ext cx="11640311" cy="5611453"/>
          </a:xfrm>
        </p:spPr>
        <p:txBody>
          <a:bodyPr>
            <a:noAutofit/>
          </a:bodyPr>
          <a:lstStyle/>
          <a:p>
            <a:pPr marL="0" lvl="0" indent="0">
              <a:buNone/>
            </a:pPr>
            <a:r>
              <a:rPr lang="fr-FR" dirty="0"/>
              <a:t>La bibliothèque scolaire soutient l’enseignement et l’apprentissage dans toutes les disciplines. </a:t>
            </a:r>
          </a:p>
          <a:p>
            <a:pPr marL="0" lvl="0" indent="0">
              <a:buNone/>
            </a:pPr>
            <a:endParaRPr lang="fr-FR" dirty="0"/>
          </a:p>
          <a:p>
            <a:pPr marL="0" indent="0">
              <a:buNone/>
            </a:pPr>
            <a:r>
              <a:rPr lang="fr-FR" dirty="0"/>
              <a:t>Biblius est une ressource qui permet aux bibliothèques scolaires d’offrir un accès facile aux livres numériques et audio. Elle permet aussi de simplifier la gestion et la lecture.</a:t>
            </a:r>
          </a:p>
          <a:p>
            <a:r>
              <a:rPr lang="fr-FR" sz="2400" dirty="0"/>
              <a:t>Utilisation pédagogique</a:t>
            </a:r>
          </a:p>
          <a:p>
            <a:endParaRPr lang="fr-FR" dirty="0"/>
          </a:p>
          <a:p>
            <a:pPr marL="0" lvl="0" indent="0">
              <a:buNone/>
            </a:pPr>
            <a:r>
              <a:rPr lang="fr-FR" dirty="0"/>
              <a:t>Elle s’adresse aux élèves et au personnel scolaire :</a:t>
            </a:r>
          </a:p>
          <a:p>
            <a:r>
              <a:rPr lang="fr-FR" sz="2400" dirty="0"/>
              <a:t>Réseau scolaire public, écoles des Premières Nations non conventionnées et établissements d’enseignement privés</a:t>
            </a:r>
          </a:p>
          <a:p>
            <a:r>
              <a:rPr lang="fr-FR" sz="2400" dirty="0"/>
              <a:t>Préscolaire, primaire, secondaire, FP et FGA</a:t>
            </a:r>
          </a:p>
        </p:txBody>
      </p:sp>
    </p:spTree>
    <p:extLst>
      <p:ext uri="{BB962C8B-B14F-4D97-AF65-F5344CB8AC3E}">
        <p14:creationId xmlns:p14="http://schemas.microsoft.com/office/powerpoint/2010/main" val="600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7F9E19-6C51-44D4-0F8A-14245D9AD331}"/>
            </a:ext>
          </a:extLst>
        </p:cNvPr>
        <p:cNvGrpSpPr/>
        <p:nvPr/>
      </p:nvGrpSpPr>
      <p:grpSpPr>
        <a:xfrm>
          <a:off x="0" y="0"/>
          <a:ext cx="0" cy="0"/>
          <a:chOff x="0" y="0"/>
          <a:chExt cx="0" cy="0"/>
        </a:xfrm>
      </p:grpSpPr>
      <p:sp>
        <p:nvSpPr>
          <p:cNvPr id="15" name="Titre 2">
            <a:extLst>
              <a:ext uri="{FF2B5EF4-FFF2-40B4-BE49-F238E27FC236}">
                <a16:creationId xmlns:a16="http://schemas.microsoft.com/office/drawing/2014/main" id="{B34FF566-6225-8B8B-53C8-9EA54FACE666}"/>
              </a:ext>
            </a:extLst>
          </p:cNvPr>
          <p:cNvSpPr txBox="1">
            <a:spLocks/>
          </p:cNvSpPr>
          <p:nvPr/>
        </p:nvSpPr>
        <p:spPr>
          <a:xfrm>
            <a:off x="4772612" y="1722432"/>
            <a:ext cx="6794548" cy="2938122"/>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5200" b="1" kern="1200">
                <a:solidFill>
                  <a:srgbClr val="F15A22"/>
                </a:solidFill>
                <a:latin typeface="Helvetica" pitchFamily="2" charset="0"/>
                <a:ea typeface="+mj-ea"/>
                <a:cs typeface="+mj-cs"/>
              </a:defRPr>
            </a:lvl1pPr>
          </a:lstStyle>
          <a:p>
            <a:pPr algn="l"/>
            <a:r>
              <a:rPr lang="fr-FR" sz="8400" dirty="0">
                <a:solidFill>
                  <a:schemeClr val="bg1"/>
                </a:solidFill>
              </a:rPr>
              <a:t>Les collections</a:t>
            </a:r>
          </a:p>
        </p:txBody>
      </p:sp>
    </p:spTree>
    <p:extLst>
      <p:ext uri="{BB962C8B-B14F-4D97-AF65-F5344CB8AC3E}">
        <p14:creationId xmlns:p14="http://schemas.microsoft.com/office/powerpoint/2010/main" val="123831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086388-3562-0D06-11A7-427C126179C0}"/>
              </a:ext>
            </a:extLst>
          </p:cNvPr>
          <p:cNvSpPr>
            <a:spLocks noGrp="1"/>
          </p:cNvSpPr>
          <p:nvPr>
            <p:ph type="title"/>
          </p:nvPr>
        </p:nvSpPr>
        <p:spPr>
          <a:xfrm>
            <a:off x="636353" y="53086"/>
            <a:ext cx="10515600" cy="1325563"/>
          </a:xfrm>
        </p:spPr>
        <p:txBody>
          <a:bodyPr>
            <a:noAutofit/>
          </a:bodyPr>
          <a:lstStyle/>
          <a:p>
            <a:r>
              <a:rPr lang="fr-CA" sz="3800" dirty="0" err="1">
                <a:latin typeface="Arial" panose="020B0604020202020204" pitchFamily="34" charset="0"/>
                <a:cs typeface="Arial" panose="020B0604020202020204" pitchFamily="34" charset="0"/>
              </a:rPr>
              <a:t>Biblius</a:t>
            </a:r>
            <a:r>
              <a:rPr lang="fr-CA" sz="3800" dirty="0">
                <a:latin typeface="Arial" panose="020B0604020202020204" pitchFamily="34" charset="0"/>
                <a:cs typeface="Arial" panose="020B0604020202020204" pitchFamily="34" charset="0"/>
              </a:rPr>
              <a:t>, c’est… une </a:t>
            </a:r>
            <a:r>
              <a:rPr lang="fr-CA" sz="3800" b="1" dirty="0">
                <a:latin typeface="Arial" panose="020B0604020202020204" pitchFamily="34" charset="0"/>
                <a:cs typeface="Arial" panose="020B0604020202020204" pitchFamily="34" charset="0"/>
              </a:rPr>
              <a:t>collection partagée</a:t>
            </a:r>
            <a:endParaRPr lang="fr-CA" sz="3800" dirty="0">
              <a:latin typeface="Arial" panose="020B0604020202020204" pitchFamily="34" charset="0"/>
              <a:cs typeface="Arial" panose="020B0604020202020204" pitchFamily="34" charset="0"/>
            </a:endParaRPr>
          </a:p>
        </p:txBody>
      </p:sp>
      <p:sp>
        <p:nvSpPr>
          <p:cNvPr id="4" name="Espace réservé du contenu 3">
            <a:extLst>
              <a:ext uri="{FF2B5EF4-FFF2-40B4-BE49-F238E27FC236}">
                <a16:creationId xmlns:a16="http://schemas.microsoft.com/office/drawing/2014/main" id="{2708F060-0DD7-0E24-89A8-7B9E5B1D15E0}"/>
              </a:ext>
            </a:extLst>
          </p:cNvPr>
          <p:cNvSpPr>
            <a:spLocks noGrp="1"/>
          </p:cNvSpPr>
          <p:nvPr>
            <p:ph sz="half" idx="2"/>
          </p:nvPr>
        </p:nvSpPr>
        <p:spPr>
          <a:xfrm>
            <a:off x="900129" y="1822133"/>
            <a:ext cx="10442189" cy="3944218"/>
          </a:xfrm>
        </p:spPr>
        <p:txBody>
          <a:bodyPr>
            <a:noAutofit/>
          </a:bodyPr>
          <a:lstStyle/>
          <a:p>
            <a:pPr fontAlgn="base">
              <a:spcBef>
                <a:spcPts val="0"/>
              </a:spcBef>
            </a:pPr>
            <a:r>
              <a:rPr lang="fr-FR" b="1" dirty="0">
                <a:solidFill>
                  <a:srgbClr val="F15B25"/>
                </a:solidFill>
                <a:latin typeface="Helvetica" panose="020B0604020202020204" pitchFamily="34" charset="0"/>
                <a:cs typeface="Helvetica" panose="020B0604020202020204" pitchFamily="34" charset="0"/>
              </a:rPr>
              <a:t>Offerte par le ministère de l’Éducation du Québec</a:t>
            </a:r>
          </a:p>
          <a:p>
            <a:pPr marL="0" indent="0" fontAlgn="base">
              <a:spcBef>
                <a:spcPts val="0"/>
              </a:spcBef>
              <a:buNone/>
            </a:pPr>
            <a:endParaRPr lang="fr-FR" dirty="0">
              <a:solidFill>
                <a:srgbClr val="000000"/>
              </a:solidFill>
              <a:latin typeface="Helvetica" panose="020B0604020202020204" pitchFamily="34" charset="0"/>
              <a:cs typeface="Helvetica" panose="020B0604020202020204" pitchFamily="34" charset="0"/>
            </a:endParaRPr>
          </a:p>
          <a:p>
            <a:pPr fontAlgn="base">
              <a:spcBef>
                <a:spcPts val="0"/>
              </a:spcBef>
            </a:pPr>
            <a:r>
              <a:rPr lang="fr-FR" dirty="0">
                <a:solidFill>
                  <a:srgbClr val="000000"/>
                </a:solidFill>
                <a:latin typeface="Helvetica" panose="020B0604020202020204" pitchFamily="34" charset="0"/>
                <a:cs typeface="Helvetica" panose="020B0604020202020204" pitchFamily="34" charset="0"/>
              </a:rPr>
              <a:t>Des e</a:t>
            </a:r>
            <a:r>
              <a:rPr lang="fr-FR" b="0" i="0" u="none" strike="noStrike" dirty="0">
                <a:solidFill>
                  <a:srgbClr val="000000"/>
                </a:solidFill>
                <a:effectLst/>
                <a:latin typeface="Helvetica" panose="020B0604020202020204" pitchFamily="34" charset="0"/>
                <a:cs typeface="Helvetica" panose="020B0604020202020204" pitchFamily="34" charset="0"/>
              </a:rPr>
              <a:t>mprunts illimités</a:t>
            </a:r>
            <a:r>
              <a:rPr lang="fr-FR" dirty="0">
                <a:solidFill>
                  <a:srgbClr val="000000"/>
                </a:solidFill>
                <a:latin typeface="Helvetica" panose="020B0604020202020204" pitchFamily="34" charset="0"/>
                <a:cs typeface="Helvetica" panose="020B0604020202020204" pitchFamily="34" charset="0"/>
              </a:rPr>
              <a:t> </a:t>
            </a:r>
            <a:r>
              <a:rPr lang="fr-FR" b="0" i="0" u="none" strike="noStrike" dirty="0">
                <a:solidFill>
                  <a:srgbClr val="000000"/>
                </a:solidFill>
                <a:effectLst/>
                <a:latin typeface="Helvetica" panose="020B0604020202020204" pitchFamily="34" charset="0"/>
                <a:cs typeface="Helvetica" panose="020B0604020202020204" pitchFamily="34" charset="0"/>
              </a:rPr>
              <a:t>et simultanés</a:t>
            </a:r>
          </a:p>
          <a:p>
            <a:pPr marL="0" indent="0" rtl="0" fontAlgn="base">
              <a:spcBef>
                <a:spcPts val="0"/>
              </a:spcBef>
              <a:spcAft>
                <a:spcPts val="0"/>
              </a:spcAft>
              <a:buNone/>
            </a:pPr>
            <a:endParaRPr lang="fr-FR" b="0" i="0" u="none" strike="noStrike" dirty="0">
              <a:solidFill>
                <a:srgbClr val="000000"/>
              </a:solidFill>
              <a:effectLst/>
              <a:latin typeface="Helvetica" panose="020B0604020202020204" pitchFamily="34" charset="0"/>
              <a:cs typeface="Helvetica" panose="020B0604020202020204" pitchFamily="34" charset="0"/>
            </a:endParaRPr>
          </a:p>
          <a:p>
            <a:pPr fontAlgn="base">
              <a:spcBef>
                <a:spcPts val="0"/>
              </a:spcBef>
            </a:pPr>
            <a:r>
              <a:rPr lang="fr-FR" b="1" dirty="0">
                <a:solidFill>
                  <a:srgbClr val="F15B25"/>
                </a:solidFill>
                <a:latin typeface="Helvetica" panose="020B0604020202020204" pitchFamily="34" charset="0"/>
                <a:cs typeface="Helvetica" panose="020B0604020202020204" pitchFamily="34" charset="0"/>
              </a:rPr>
              <a:t>451 titres</a:t>
            </a:r>
            <a:r>
              <a:rPr lang="fr-FR" dirty="0">
                <a:solidFill>
                  <a:srgbClr val="F15B25"/>
                </a:solidFill>
                <a:latin typeface="Helvetica" panose="020B0604020202020204" pitchFamily="34" charset="0"/>
                <a:cs typeface="Helvetica" panose="020B0604020202020204" pitchFamily="34" charset="0"/>
              </a:rPr>
              <a:t> </a:t>
            </a:r>
            <a:r>
              <a:rPr lang="fr-FR" b="0" i="0" u="none" strike="noStrike" dirty="0">
                <a:solidFill>
                  <a:srgbClr val="000000"/>
                </a:solidFill>
                <a:effectLst/>
                <a:latin typeface="Helvetica" panose="020B0604020202020204" pitchFamily="34" charset="0"/>
                <a:cs typeface="Helvetica" panose="020B0604020202020204" pitchFamily="34" charset="0"/>
              </a:rPr>
              <a:t>de littérature</a:t>
            </a:r>
            <a:r>
              <a:rPr lang="fr-FR" dirty="0">
                <a:solidFill>
                  <a:srgbClr val="000000"/>
                </a:solidFill>
                <a:latin typeface="Helvetica" panose="020B0604020202020204" pitchFamily="34" charset="0"/>
                <a:cs typeface="Helvetica" panose="020B0604020202020204" pitchFamily="34" charset="0"/>
              </a:rPr>
              <a:t> </a:t>
            </a:r>
            <a:r>
              <a:rPr lang="fr-FR" b="0" i="0" u="none" strike="noStrike" dirty="0">
                <a:solidFill>
                  <a:srgbClr val="000000"/>
                </a:solidFill>
                <a:effectLst/>
                <a:latin typeface="Helvetica" panose="020B0604020202020204" pitchFamily="34" charset="0"/>
                <a:cs typeface="Helvetica" panose="020B0604020202020204" pitchFamily="34" charset="0"/>
              </a:rPr>
              <a:t>jeunesse et adulte</a:t>
            </a:r>
          </a:p>
          <a:p>
            <a:pPr marL="0" indent="0" rtl="0" fontAlgn="base">
              <a:spcBef>
                <a:spcPts val="0"/>
              </a:spcBef>
              <a:spcAft>
                <a:spcPts val="0"/>
              </a:spcAft>
              <a:buNone/>
            </a:pPr>
            <a:endParaRPr lang="fr-FR" b="0" i="0" u="none" strike="noStrike" dirty="0">
              <a:solidFill>
                <a:srgbClr val="000000"/>
              </a:solidFill>
              <a:effectLst/>
              <a:latin typeface="Helvetica" panose="020B0604020202020204" pitchFamily="34" charset="0"/>
              <a:cs typeface="Helvetica" panose="020B0604020202020204" pitchFamily="34" charset="0"/>
            </a:endParaRPr>
          </a:p>
          <a:p>
            <a:pPr fontAlgn="base">
              <a:spcBef>
                <a:spcPts val="0"/>
              </a:spcBef>
            </a:pPr>
            <a:r>
              <a:rPr lang="fr-FR" dirty="0">
                <a:solidFill>
                  <a:srgbClr val="000000"/>
                </a:solidFill>
                <a:latin typeface="Helvetica" panose="020B0604020202020204" pitchFamily="34" charset="0"/>
                <a:cs typeface="Helvetica" panose="020B0604020202020204" pitchFamily="34" charset="0"/>
              </a:rPr>
              <a:t>Une sélection d’une cinquantaine de titres de créateurs autochtones ou en lien avec les Premières Nations</a:t>
            </a:r>
          </a:p>
          <a:p>
            <a:pPr marL="0" indent="0" fontAlgn="base">
              <a:spcBef>
                <a:spcPts val="0"/>
              </a:spcBef>
              <a:buNone/>
            </a:pPr>
            <a:endParaRPr lang="fr-FR" dirty="0">
              <a:solidFill>
                <a:srgbClr val="000000"/>
              </a:solidFill>
              <a:latin typeface="Helvetica" panose="020B0604020202020204" pitchFamily="34" charset="0"/>
              <a:cs typeface="Helvetica" panose="020B0604020202020204" pitchFamily="34" charset="0"/>
            </a:endParaRPr>
          </a:p>
          <a:p>
            <a:pPr fontAlgn="base">
              <a:spcBef>
                <a:spcPts val="0"/>
              </a:spcBef>
            </a:pPr>
            <a:r>
              <a:rPr lang="fr-FR" b="1" dirty="0">
                <a:solidFill>
                  <a:srgbClr val="F15B25"/>
                </a:solidFill>
                <a:latin typeface="Helvetica" panose="020B0604020202020204" pitchFamily="34" charset="0"/>
                <a:cs typeface="Helvetica" panose="020B0604020202020204" pitchFamily="34" charset="0"/>
              </a:rPr>
              <a:t>Les livres FROG</a:t>
            </a:r>
          </a:p>
          <a:p>
            <a:pPr rtl="0" fontAlgn="base">
              <a:spcBef>
                <a:spcPts val="0"/>
              </a:spcBef>
              <a:spcAft>
                <a:spcPts val="0"/>
              </a:spcAft>
              <a:buFont typeface="Arial" panose="020B0604020202020204" pitchFamily="34" charset="0"/>
              <a:buChar char="•"/>
            </a:pPr>
            <a:endParaRPr lang="fr-FR" dirty="0">
              <a:solidFill>
                <a:srgbClr val="000000"/>
              </a:solidFill>
              <a:latin typeface="Helvetica" panose="020B0604020202020204" pitchFamily="34" charset="0"/>
              <a:cs typeface="Helvetica" panose="020B0604020202020204" pitchFamily="34" charset="0"/>
            </a:endParaRPr>
          </a:p>
          <a:p>
            <a:pPr fontAlgn="base">
              <a:spcBef>
                <a:spcPts val="0"/>
              </a:spcBef>
            </a:pPr>
            <a:r>
              <a:rPr lang="fr-FR" dirty="0">
                <a:solidFill>
                  <a:srgbClr val="000000"/>
                </a:solidFill>
                <a:latin typeface="Helvetica" panose="020B0604020202020204" pitchFamily="34" charset="0"/>
                <a:cs typeface="Helvetica" panose="020B0604020202020204" pitchFamily="34" charset="0"/>
              </a:rPr>
              <a:t>D</a:t>
            </a:r>
            <a:r>
              <a:rPr lang="fr-FR" b="0" i="0" u="none" strike="noStrike" dirty="0">
                <a:solidFill>
                  <a:srgbClr val="000000"/>
                </a:solidFill>
                <a:effectLst/>
                <a:latin typeface="Helvetica" panose="020B0604020202020204" pitchFamily="34" charset="0"/>
                <a:cs typeface="Helvetica" panose="020B0604020202020204" pitchFamily="34" charset="0"/>
              </a:rPr>
              <a:t>es œuvres </a:t>
            </a:r>
            <a:r>
              <a:rPr lang="fr-FR" dirty="0">
                <a:solidFill>
                  <a:srgbClr val="000000"/>
                </a:solidFill>
                <a:latin typeface="Helvetica" panose="020B0604020202020204" pitchFamily="34" charset="0"/>
                <a:cs typeface="Helvetica" panose="020B0604020202020204" pitchFamily="34" charset="0"/>
              </a:rPr>
              <a:t>en l</a:t>
            </a:r>
            <a:r>
              <a:rPr lang="fr-FR" b="0" i="0" u="none" strike="noStrike" dirty="0">
                <a:solidFill>
                  <a:srgbClr val="000000"/>
                </a:solidFill>
                <a:effectLst/>
                <a:latin typeface="Helvetica" panose="020B0604020202020204" pitchFamily="34" charset="0"/>
                <a:cs typeface="Helvetica" panose="020B0604020202020204" pitchFamily="34" charset="0"/>
              </a:rPr>
              <a:t>angues variées</a:t>
            </a:r>
          </a:p>
        </p:txBody>
      </p:sp>
      <p:sp>
        <p:nvSpPr>
          <p:cNvPr id="3" name="Ellipse 2">
            <a:extLst>
              <a:ext uri="{FF2B5EF4-FFF2-40B4-BE49-F238E27FC236}">
                <a16:creationId xmlns:a16="http://schemas.microsoft.com/office/drawing/2014/main" id="{3A980A05-76F3-77F0-8450-8A1CBD63763A}"/>
              </a:ext>
            </a:extLst>
          </p:cNvPr>
          <p:cNvSpPr/>
          <p:nvPr/>
        </p:nvSpPr>
        <p:spPr>
          <a:xfrm>
            <a:off x="11505156" y="6369485"/>
            <a:ext cx="356992" cy="350729"/>
          </a:xfrm>
          <a:prstGeom prst="ellipse">
            <a:avLst/>
          </a:prstGeom>
          <a:solidFill>
            <a:srgbClr val="8B030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CA" dirty="0"/>
              <a:t>A</a:t>
            </a:r>
          </a:p>
        </p:txBody>
      </p:sp>
    </p:spTree>
    <p:extLst>
      <p:ext uri="{BB962C8B-B14F-4D97-AF65-F5344CB8AC3E}">
        <p14:creationId xmlns:p14="http://schemas.microsoft.com/office/powerpoint/2010/main" val="30557771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552EDEE0ED184F8436F95201FED710" ma:contentTypeVersion="19" ma:contentTypeDescription="Crée un document." ma:contentTypeScope="" ma:versionID="b86852669c36b558399cc480ec5b544a">
  <xsd:schema xmlns:xsd="http://www.w3.org/2001/XMLSchema" xmlns:xs="http://www.w3.org/2001/XMLSchema" xmlns:p="http://schemas.microsoft.com/office/2006/metadata/properties" xmlns:ns2="85e1e3ed-d200-4a09-bc4b-ae2eac87e06a" xmlns:ns3="43c84c27-5f86-4081-aff9-b27a6863c48b" targetNamespace="http://schemas.microsoft.com/office/2006/metadata/properties" ma:root="true" ma:fieldsID="4821831e5a776570eb657dbcc75b3f26" ns2:_="" ns3:_="">
    <xsd:import namespace="85e1e3ed-d200-4a09-bc4b-ae2eac87e06a"/>
    <xsd:import namespace="43c84c27-5f86-4081-aff9-b27a6863c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Aper_x00e7_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1e3ed-d200-4a09-bc4b-ae2eac87e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8489a46-cbe6-4312-9a1e-fe9ae26d8a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per_x00e7_u" ma:index="26" nillable="true" ma:displayName="Aperçu" ma:format="Thumbnail" ma:internalName="Aper_x00e7_u">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c84c27-5f86-4081-aff9-b27a6863c48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70b02318-5a31-4b99-82fb-371354bbd8ed}" ma:internalName="TaxCatchAll" ma:showField="CatchAllData" ma:web="43c84c27-5f86-4081-aff9-b27a6863c4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3c84c27-5f86-4081-aff9-b27a6863c48b">
      <UserInfo>
        <DisplayName/>
        <AccountId xsi:nil="true"/>
        <AccountType/>
      </UserInfo>
    </SharedWithUsers>
    <lcf76f155ced4ddcb4097134ff3c332f xmlns="85e1e3ed-d200-4a09-bc4b-ae2eac87e06a">
      <Terms xmlns="http://schemas.microsoft.com/office/infopath/2007/PartnerControls"/>
    </lcf76f155ced4ddcb4097134ff3c332f>
    <TaxCatchAll xmlns="43c84c27-5f86-4081-aff9-b27a6863c48b" xsi:nil="true"/>
    <Aper_x00e7_u xmlns="85e1e3ed-d200-4a09-bc4b-ae2eac87e06a" xsi:nil="true"/>
  </documentManagement>
</p:properties>
</file>

<file path=customXml/itemProps1.xml><?xml version="1.0" encoding="utf-8"?>
<ds:datastoreItem xmlns:ds="http://schemas.openxmlformats.org/officeDocument/2006/customXml" ds:itemID="{F47DE6A6-F556-440A-986B-6E9A1EF8442F}">
  <ds:schemaRefs>
    <ds:schemaRef ds:uri="http://schemas.microsoft.com/sharepoint/v3/contenttype/forms"/>
  </ds:schemaRefs>
</ds:datastoreItem>
</file>

<file path=customXml/itemProps2.xml><?xml version="1.0" encoding="utf-8"?>
<ds:datastoreItem xmlns:ds="http://schemas.openxmlformats.org/officeDocument/2006/customXml" ds:itemID="{1C210261-AD10-4F22-9573-FBF1A2468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e1e3ed-d200-4a09-bc4b-ae2eac87e06a"/>
    <ds:schemaRef ds:uri="43c84c27-5f86-4081-aff9-b27a6863c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3E392C-809E-43C8-A2D4-A5521940E9C6}">
  <ds:schemaRefs>
    <ds:schemaRef ds:uri="http://purl.org/dc/terms/"/>
    <ds:schemaRef ds:uri="http://schemas.openxmlformats.org/package/2006/metadata/core-properties"/>
    <ds:schemaRef ds:uri="e7d107f0-246b-436b-8ba3-e51eddd3bd3f"/>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fee1fcd5-3f23-4902-9f5f-ca451695cc66"/>
    <ds:schemaRef ds:uri="http://schemas.microsoft.com/office/2006/metadata/properties"/>
    <ds:schemaRef ds:uri="43c84c27-5f86-4081-aff9-b27a6863c48b"/>
    <ds:schemaRef ds:uri="85e1e3ed-d200-4a09-bc4b-ae2eac87e06a"/>
  </ds:schemaRefs>
</ds:datastoreItem>
</file>

<file path=docProps/app.xml><?xml version="1.0" encoding="utf-8"?>
<Properties xmlns="http://schemas.openxmlformats.org/officeDocument/2006/extended-properties" xmlns:vt="http://schemas.openxmlformats.org/officeDocument/2006/docPropsVTypes">
  <TotalTime>3475</TotalTime>
  <Words>1593</Words>
  <Application>Microsoft Office PowerPoint</Application>
  <PresentationFormat>Grand écran</PresentationFormat>
  <Paragraphs>151</Paragraphs>
  <Slides>30</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Aptos</vt:lpstr>
      <vt:lpstr>Arial</vt:lpstr>
      <vt:lpstr>Calibri</vt:lpstr>
      <vt:lpstr>Helvetica</vt:lpstr>
      <vt:lpstr>Proxima Soft</vt:lpstr>
      <vt:lpstr>Thème Office</vt:lpstr>
      <vt:lpstr>Présentation PowerPoint</vt:lpstr>
      <vt:lpstr>Objectifs de la présentation</vt:lpstr>
      <vt:lpstr>Présentation PowerPoint</vt:lpstr>
      <vt:lpstr>L’équipe Biblius chez Bibliopresto</vt:lpstr>
      <vt:lpstr>Volonté ministérielle : développer et soutenir les bibliothèques scolaires</vt:lpstr>
      <vt:lpstr>Présentation PowerPoint</vt:lpstr>
      <vt:lpstr>Biblius c’est… une bibliothèque scolaire numérique</vt:lpstr>
      <vt:lpstr>Présentation PowerPoint</vt:lpstr>
      <vt:lpstr>Biblius, c’est… une collection partagée</vt:lpstr>
      <vt:lpstr>Présentation PowerPoint</vt:lpstr>
      <vt:lpstr>Avantages d’utiliser Biblius</vt:lpstr>
      <vt:lpstr>Présentation PowerPoint</vt:lpstr>
      <vt:lpstr>Les types de fichiers</vt:lpstr>
      <vt:lpstr>Présentation PowerPoint</vt:lpstr>
      <vt:lpstr>Le lecteur Web</vt:lpstr>
      <vt:lpstr>Le lecteur Web</vt:lpstr>
      <vt:lpstr>Les paramètres d’accessibilité</vt:lpstr>
      <vt:lpstr>Les paramètres d’accessibilité</vt:lpstr>
      <vt:lpstr>Changer la police</vt:lpstr>
      <vt:lpstr>Augmenter la police</vt:lpstr>
      <vt:lpstr>La synthèse vocale</vt:lpstr>
      <vt:lpstr>La synthèse vocale</vt:lpstr>
      <vt:lpstr>Présentation PowerPoint</vt:lpstr>
      <vt:lpstr>C’est quoi un livre FROG?</vt:lpstr>
      <vt:lpstr>Décoder, se repérer et comprendre grâce au format FROG</vt:lpstr>
      <vt:lpstr>Décoder, se repérer et comprendre grâce au format FROG</vt:lpstr>
      <vt:lpstr>Décoder, se repérer et comprendre grâce au format FROG</vt:lpstr>
      <vt:lpstr>Les livres FROG dans Biblius</vt:lpstr>
      <vt:lpstr>Des questions?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Steve Poutré</dc:creator>
  <cp:lastModifiedBy>Amel Boudina</cp:lastModifiedBy>
  <cp:revision>38</cp:revision>
  <dcterms:created xsi:type="dcterms:W3CDTF">2024-01-11T13:51:02Z</dcterms:created>
  <dcterms:modified xsi:type="dcterms:W3CDTF">2024-11-01T13:42:07Z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0x010100ED552EDEE0ED184F8436F95201FED710</vt:lpwstr>
  </property>
  <property fmtid="{D5CDD505-2E9C-101B-9397-08002B2CF9AE}" pid="3" name="Order">
    <vt:r8>59700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